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103.png" ContentType="image/png"/>
  <Override PartName="/ppt/media/image102.png" ContentType="image/png"/>
  <Override PartName="/ppt/media/image101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29.png" ContentType="image/png"/>
  <Override PartName="/ppt/media/image35.png" ContentType="image/png"/>
  <Override PartName="/ppt/media/image107.png" ContentType="image/png"/>
  <Override PartName="/ppt/media/image10.png" ContentType="image/png"/>
  <Override PartName="/ppt/media/image6.png" ContentType="image/png"/>
  <Override PartName="/ppt/media/image18.png" ContentType="image/png"/>
  <Override PartName="/ppt/media/image86.png" ContentType="image/png"/>
  <Override PartName="/ppt/media/image36.png" ContentType="image/png"/>
  <Override PartName="/ppt/media/image7.png" ContentType="image/png"/>
  <Override PartName="/ppt/media/image37.png" ContentType="image/png"/>
  <Override PartName="/ppt/media/image109.png" ContentType="image/png"/>
  <Override PartName="/ppt/media/image127.png" ContentType="image/png"/>
  <Override PartName="/ppt/media/image30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39.png" ContentType="image/png"/>
  <Override PartName="/ppt/media/image40.png" ContentType="image/png"/>
  <Override PartName="/ppt/media/image137.png" ContentType="image/png"/>
  <Override PartName="/ppt/media/image41.png" ContentType="image/png"/>
  <Override PartName="/ppt/media/image138.png" ContentType="image/png"/>
  <Override PartName="/ppt/media/image42.png" ContentType="image/png"/>
  <Override PartName="/ppt/media/image139.png" ContentType="image/png"/>
  <Override PartName="/ppt/media/image43.png" ContentType="image/png"/>
  <Override PartName="/ppt/media/image50.png" ContentType="image/png"/>
  <Override PartName="/ppt/media/image147.png" ContentType="image/png"/>
  <Override PartName="/ppt/media/image143.png" ContentType="image/png"/>
  <Override PartName="/ppt/media/image51.png" ContentType="image/png"/>
  <Override PartName="/ppt/media/image148.png" ContentType="image/png"/>
  <Override PartName="/ppt/media/image144.png" ContentType="image/png"/>
  <Override PartName="/ppt/media/image52.png" ContentType="image/png"/>
  <Override PartName="/ppt/media/image149.png" ContentType="image/png"/>
  <Override PartName="/ppt/media/image145.png" ContentType="image/png"/>
  <Override PartName="/ppt/media/image53.png" ContentType="image/png"/>
  <Override PartName="/ppt/media/image146.png" ContentType="image/png"/>
  <Override PartName="/ppt/media/image140.png" ContentType="image/png"/>
  <Override PartName="/ppt/media/image89.png" ContentType="image/png"/>
  <Override PartName="/ppt/media/image54.png" ContentType="image/png"/>
  <Override PartName="/ppt/media/image141.png" ContentType="image/png"/>
  <Override PartName="/ppt/media/image55.png" ContentType="image/png"/>
  <Override PartName="/ppt/media/image108.png" ContentType="image/png"/>
  <Override PartName="/ppt/media/image11.png" ContentType="image/png"/>
  <Override PartName="/ppt/media/image150.png" ContentType="image/png"/>
  <Override PartName="/ppt/media/image142.png" ContentType="image/png"/>
  <Override PartName="/ppt/media/image56.png" ContentType="image/png"/>
  <Override PartName="/ppt/media/image100.png" ContentType="image/png"/>
  <Override PartName="/ppt/media/image49.png" ContentType="image/png"/>
  <Override PartName="/ppt/media/image136.png" ContentType="image/png"/>
  <Override PartName="/ppt/media/image135.png" ContentType="image/png"/>
  <Override PartName="/ppt/media/image48.png" ContentType="image/png"/>
  <Override PartName="/ppt/media/image134.png" ContentType="image/png"/>
  <Override PartName="/ppt/media/image47.png" ContentType="image/png"/>
  <Override PartName="/ppt/media/image133.png" ContentType="image/png"/>
  <Override PartName="/ppt/media/image46.png" ContentType="image/png"/>
  <Override PartName="/ppt/media/image132.png" ContentType="image/png"/>
  <Override PartName="/ppt/media/image45.png" ContentType="image/png"/>
  <Override PartName="/ppt/media/image131.png" ContentType="image/png"/>
  <Override PartName="/ppt/media/image129.png" ContentType="image/png"/>
  <Override PartName="/ppt/media/image32.png" ContentType="image/png"/>
  <Override PartName="/ppt/media/image44.png" ContentType="image/png"/>
  <Override PartName="/ppt/media/image130.png" ContentType="image/png"/>
  <Override PartName="/ppt/media/image79.png" ContentType="image/png"/>
  <Override PartName="/ppt/media/image128.png" ContentType="image/png"/>
  <Override PartName="/ppt/media/image9.png" ContentType="image/png"/>
  <Override PartName="/ppt/media/image31.png" ContentType="image/png"/>
  <Override PartName="/ppt/media/image5.png" ContentType="image/png"/>
  <Override PartName="/ppt/media/image85.png" ContentType="image/png"/>
  <Override PartName="/ppt/media/image17.png" ContentType="image/png"/>
  <Override PartName="/ppt/media/image34.png" ContentType="image/png"/>
  <Override PartName="/ppt/media/image4.png" ContentType="image/png"/>
  <Override PartName="/ppt/media/image84.png" ContentType="image/png"/>
  <Override PartName="/ppt/media/image16.png" ContentType="image/png"/>
  <Override PartName="/ppt/media/image13.png" ContentType="image/png"/>
  <Override PartName="/ppt/media/image81.png" ContentType="image/png"/>
  <Override PartName="/ppt/media/image33.png" ContentType="image/png"/>
  <Override PartName="/ppt/media/image3.png" ContentType="image/png"/>
  <Override PartName="/ppt/media/image83.png" ContentType="image/png"/>
  <Override PartName="/ppt/media/image15.png" ContentType="image/png"/>
  <Override PartName="/ppt/media/image12.png" ContentType="image/png"/>
  <Override PartName="/ppt/media/image80.png" ContentType="image/png"/>
  <Override PartName="/ppt/media/image94.png" ContentType="image/png"/>
  <Override PartName="/ppt/media/image26.png" ContentType="image/png"/>
  <Override PartName="/ppt/media/image2.png" ContentType="image/png"/>
  <Override PartName="/ppt/media/image82.png" ContentType="image/png"/>
  <Override PartName="/ppt/media/image14.png" ContentType="image/png"/>
  <Override PartName="/ppt/media/image96.png" ContentType="image/png"/>
  <Override PartName="/ppt/media/image28.png" ContentType="image/png"/>
  <Override PartName="/ppt/media/image93.png" ContentType="image/png"/>
  <Override PartName="/ppt/media/image25.png" ContentType="image/png"/>
  <Override PartName="/ppt/media/image92.png" ContentType="image/png"/>
  <Override PartName="/ppt/media/image24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21.png" ContentType="image/png"/>
  <Override PartName="/ppt/media/image118.png" ContentType="image/png"/>
  <Override PartName="/ppt/media/image59.png" ContentType="image/png"/>
  <Override PartName="/ppt/media/image110.png" ContentType="image/png"/>
  <Override PartName="/ppt/media/image90.png" ContentType="image/png"/>
  <Override PartName="/ppt/media/image22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12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19.png" ContentType="image/png"/>
  <Override PartName="/ppt/media/image87.png" ContentType="image/png"/>
  <Override PartName="/ppt/media/image88.png" ContentType="image/png"/>
  <Override PartName="/ppt/media/image27.png" ContentType="image/png"/>
  <Override PartName="/ppt/media/image95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DC43D3-B87D-467A-A5E1-25EDB403302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E2ED9E-B9A6-4801-8E34-80E13B84404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C9B137-8B24-4BE2-A3B6-59B10B06CF0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8A1C1F-4679-47D2-8F0A-9408397B277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0A4777-77E6-4275-A376-DBE70989A40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46C4CD-5312-43A5-BBD9-2FF07A8B0F3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DC48E1-AB92-4C60-96A5-75ECCB35022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536474-AF31-4A0D-A4C9-FB4FB409BED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784C2D-2128-4824-AD4D-665654379FF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B1BD29-95B8-447B-A8DC-1538CEDDD62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B15709-64D6-4AAC-98CC-48D943C7DC9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286098-EF2D-4EDF-BA26-2AB732F3FEA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7640C11-1C3F-462F-BB7D-B33870E963A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image" Target="../media/image114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2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"/>
          <p:cNvSpPr/>
          <p:nvPr/>
        </p:nvSpPr>
        <p:spPr>
          <a:xfrm rot="21528600">
            <a:off x="-1072800" y="9009720"/>
            <a:ext cx="7031880" cy="1686960"/>
          </a:xfrm>
          <a:custGeom>
            <a:avLst/>
            <a:gdLst/>
            <a:ahLst/>
            <a:rect l="l" t="t" r="r" b="b"/>
            <a:pathLst>
              <a:path w="7032660" h="1687838">
                <a:moveTo>
                  <a:pt x="0" y="0"/>
                </a:moveTo>
                <a:lnTo>
                  <a:pt x="7032659" y="0"/>
                </a:lnTo>
                <a:lnTo>
                  <a:pt x="7032659" y="1687838"/>
                </a:lnTo>
                <a:lnTo>
                  <a:pt x="0" y="16878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Freeform 3"/>
          <p:cNvSpPr/>
          <p:nvPr/>
        </p:nvSpPr>
        <p:spPr>
          <a:xfrm>
            <a:off x="4675320" y="5466600"/>
            <a:ext cx="8936640" cy="1136880"/>
          </a:xfrm>
          <a:custGeom>
            <a:avLst/>
            <a:gdLst/>
            <a:ahLst/>
            <a:rect l="l" t="t" r="r" b="b"/>
            <a:pathLst>
              <a:path w="8937407" h="1137488">
                <a:moveTo>
                  <a:pt x="0" y="0"/>
                </a:moveTo>
                <a:lnTo>
                  <a:pt x="8937408" y="0"/>
                </a:lnTo>
                <a:lnTo>
                  <a:pt x="8937408" y="1137488"/>
                </a:lnTo>
                <a:lnTo>
                  <a:pt x="0" y="113748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TextBox 4"/>
          <p:cNvSpPr/>
          <p:nvPr/>
        </p:nvSpPr>
        <p:spPr>
          <a:xfrm>
            <a:off x="4138200" y="4556880"/>
            <a:ext cx="10010880" cy="235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8530"/>
              </a:lnSpc>
              <a:buNone/>
            </a:pPr>
            <a:r>
              <a:rPr b="0" lang="en-US" sz="14710" spc="-1" strike="noStrike">
                <a:solidFill>
                  <a:srgbClr val="000000"/>
                </a:solidFill>
                <a:latin typeface="Bree Serif"/>
                <a:ea typeface="Bree Serif"/>
              </a:rPr>
              <a:t>Project</a:t>
            </a:r>
            <a:endParaRPr b="0" lang="en-US" sz="14710" spc="-1" strike="noStrike">
              <a:latin typeface="Arial"/>
            </a:endParaRPr>
          </a:p>
        </p:txBody>
      </p:sp>
      <p:sp>
        <p:nvSpPr>
          <p:cNvPr id="44" name="Freeform 5"/>
          <p:cNvSpPr/>
          <p:nvPr/>
        </p:nvSpPr>
        <p:spPr>
          <a:xfrm rot="580800">
            <a:off x="12939840" y="-61560"/>
            <a:ext cx="6986880" cy="1676160"/>
          </a:xfrm>
          <a:custGeom>
            <a:avLst/>
            <a:gdLst/>
            <a:ahLst/>
            <a:rect l="l" t="t" r="r" b="b"/>
            <a:pathLst>
              <a:path w="6987680" h="1677043">
                <a:moveTo>
                  <a:pt x="0" y="0"/>
                </a:moveTo>
                <a:lnTo>
                  <a:pt x="6987681" y="0"/>
                </a:lnTo>
                <a:lnTo>
                  <a:pt x="6987681" y="1677043"/>
                </a:lnTo>
                <a:lnTo>
                  <a:pt x="0" y="16770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Freeform 6"/>
          <p:cNvSpPr/>
          <p:nvPr/>
        </p:nvSpPr>
        <p:spPr>
          <a:xfrm>
            <a:off x="1028880" y="102888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30" y="0"/>
                </a:lnTo>
                <a:lnTo>
                  <a:pt x="847030" y="806569"/>
                </a:lnTo>
                <a:lnTo>
                  <a:pt x="0" y="8065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TextBox 7"/>
          <p:cNvSpPr/>
          <p:nvPr/>
        </p:nvSpPr>
        <p:spPr>
          <a:xfrm>
            <a:off x="2001960" y="98100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000000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47" name="TextBox 8"/>
          <p:cNvSpPr/>
          <p:nvPr/>
        </p:nvSpPr>
        <p:spPr>
          <a:xfrm>
            <a:off x="5042520" y="7023240"/>
            <a:ext cx="8202240" cy="203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005"/>
              </a:lnSpc>
              <a:buNone/>
            </a:pPr>
            <a:r>
              <a:rPr b="0" lang="en-US" sz="2860" spc="-58" strike="noStrike">
                <a:solidFill>
                  <a:srgbClr val="000000"/>
                </a:solidFill>
                <a:latin typeface="Canva Sans"/>
                <a:ea typeface="Canva Sans"/>
              </a:rPr>
              <a:t>By</a:t>
            </a:r>
            <a:endParaRPr b="0" lang="en-US" sz="2860" spc="-1" strike="noStrike">
              <a:latin typeface="Arial"/>
            </a:endParaRPr>
          </a:p>
          <a:p>
            <a:pPr algn="ctr">
              <a:lnSpc>
                <a:spcPts val="4005"/>
              </a:lnSpc>
              <a:buNone/>
            </a:pPr>
            <a:r>
              <a:rPr b="0" lang="en-US" sz="2860" spc="-58" strike="noStrike">
                <a:solidFill>
                  <a:srgbClr val="000000"/>
                </a:solidFill>
                <a:latin typeface="Canva Sans"/>
                <a:ea typeface="Canva Sans"/>
              </a:rPr>
              <a:t>Rashad Ahmed </a:t>
            </a:r>
            <a:endParaRPr b="0" lang="en-US" sz="2860" spc="-1" strike="noStrike">
              <a:latin typeface="Arial"/>
            </a:endParaRPr>
          </a:p>
          <a:p>
            <a:pPr algn="ctr">
              <a:lnSpc>
                <a:spcPts val="4005"/>
              </a:lnSpc>
              <a:buNone/>
            </a:pPr>
            <a:r>
              <a:rPr b="0" lang="en-US" sz="2860" spc="-58" strike="noStrike">
                <a:solidFill>
                  <a:srgbClr val="000000"/>
                </a:solidFill>
                <a:latin typeface="Canva Sans"/>
                <a:ea typeface="Canva Sans"/>
              </a:rPr>
              <a:t>Alaa  El-Gebaly</a:t>
            </a:r>
            <a:endParaRPr b="0" lang="en-US" sz="2860" spc="-1" strike="noStrike">
              <a:latin typeface="Arial"/>
            </a:endParaRPr>
          </a:p>
          <a:p>
            <a:pPr algn="ctr">
              <a:lnSpc>
                <a:spcPts val="4005"/>
              </a:lnSpc>
              <a:buNone/>
              <a:tabLst>
                <a:tab algn="l" pos="0"/>
              </a:tabLst>
            </a:pPr>
            <a:r>
              <a:rPr b="0" lang="en-US" sz="2860" spc="-58" strike="noStrike">
                <a:solidFill>
                  <a:srgbClr val="000000"/>
                </a:solidFill>
                <a:latin typeface="Canva Sans"/>
                <a:ea typeface="Canva Sans"/>
              </a:rPr>
              <a:t>Mohamed Abd el-hamed</a:t>
            </a:r>
            <a:endParaRPr b="0" lang="en-US" sz="2860" spc="-1" strike="noStrike">
              <a:latin typeface="Arial"/>
            </a:endParaRPr>
          </a:p>
        </p:txBody>
      </p:sp>
      <p:sp>
        <p:nvSpPr>
          <p:cNvPr id="48" name="TextBox 9"/>
          <p:cNvSpPr/>
          <p:nvPr/>
        </p:nvSpPr>
        <p:spPr>
          <a:xfrm>
            <a:off x="4839120" y="3197880"/>
            <a:ext cx="8609400" cy="12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992"/>
              </a:lnSpc>
              <a:buNone/>
            </a:pPr>
            <a:r>
              <a:rPr b="0" lang="en-US" sz="7930" spc="-1" strike="noStrike">
                <a:solidFill>
                  <a:srgbClr val="000000"/>
                </a:solidFill>
                <a:latin typeface="Bree Serif"/>
                <a:ea typeface="Bree Serif"/>
              </a:rPr>
              <a:t>CI/CD Pipeline</a:t>
            </a:r>
            <a:endParaRPr b="0" lang="en-US" sz="793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reeform 2"/>
          <p:cNvSpPr/>
          <p:nvPr/>
        </p:nvSpPr>
        <p:spPr>
          <a:xfrm rot="2500200">
            <a:off x="-1070640" y="8284320"/>
            <a:ext cx="5049720" cy="2688480"/>
          </a:xfrm>
          <a:custGeom>
            <a:avLst/>
            <a:gdLst/>
            <a:ahLst/>
            <a:rect l="l" t="t" r="r" b="b"/>
            <a:pathLst>
              <a:path w="5050443" h="2689361">
                <a:moveTo>
                  <a:pt x="0" y="0"/>
                </a:moveTo>
                <a:lnTo>
                  <a:pt x="5050443" y="0"/>
                </a:lnTo>
                <a:lnTo>
                  <a:pt x="5050443" y="2689361"/>
                </a:lnTo>
                <a:lnTo>
                  <a:pt x="0" y="26893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TextBox 3"/>
          <p:cNvSpPr/>
          <p:nvPr/>
        </p:nvSpPr>
        <p:spPr>
          <a:xfrm>
            <a:off x="1028880" y="767160"/>
            <a:ext cx="9200880" cy="18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197"/>
              </a:lnSpc>
              <a:buNone/>
            </a:pPr>
            <a:r>
              <a:rPr b="0" lang="en-US" sz="5710" spc="-1" strike="noStrike">
                <a:solidFill>
                  <a:srgbClr val="000000"/>
                </a:solidFill>
                <a:latin typeface="Bree Serif"/>
                <a:ea typeface="Bree Serif"/>
              </a:rPr>
              <a:t> </a:t>
            </a:r>
            <a:r>
              <a:rPr b="0" lang="en-US" sz="5710" spc="-1" strike="noStrike">
                <a:solidFill>
                  <a:srgbClr val="000000"/>
                </a:solidFill>
                <a:latin typeface="Bree Serif"/>
                <a:ea typeface="Bree Serif"/>
              </a:rPr>
              <a:t>Configuration Management</a:t>
            </a:r>
            <a:endParaRPr b="0" lang="en-US" sz="5710" spc="-1" strike="noStrike">
              <a:latin typeface="Arial"/>
            </a:endParaRPr>
          </a:p>
        </p:txBody>
      </p:sp>
      <p:sp>
        <p:nvSpPr>
          <p:cNvPr id="193" name="Freeform 4"/>
          <p:cNvSpPr/>
          <p:nvPr/>
        </p:nvSpPr>
        <p:spPr>
          <a:xfrm>
            <a:off x="3596400" y="3524760"/>
            <a:ext cx="2950920" cy="186480"/>
          </a:xfrm>
          <a:custGeom>
            <a:avLst/>
            <a:gdLst/>
            <a:ahLst/>
            <a:rect l="l" t="t" r="r" b="b"/>
            <a:pathLst>
              <a:path w="2951538" h="187223">
                <a:moveTo>
                  <a:pt x="0" y="0"/>
                </a:moveTo>
                <a:lnTo>
                  <a:pt x="2951538" y="0"/>
                </a:lnTo>
                <a:lnTo>
                  <a:pt x="2951538" y="187223"/>
                </a:lnTo>
                <a:lnTo>
                  <a:pt x="0" y="18722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TextBox 5"/>
          <p:cNvSpPr/>
          <p:nvPr/>
        </p:nvSpPr>
        <p:spPr>
          <a:xfrm>
            <a:off x="2464560" y="3022920"/>
            <a:ext cx="437940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38"/>
              </a:lnSpc>
              <a:buNone/>
            </a:pPr>
            <a:r>
              <a:rPr b="1" lang="en-US" sz="3020" spc="-60" strike="noStrike">
                <a:solidFill>
                  <a:srgbClr val="000000"/>
                </a:solidFill>
                <a:latin typeface="Canva Sans Bold"/>
                <a:ea typeface="Canva Sans Bold"/>
              </a:rPr>
              <a:t>Project Context:</a:t>
            </a:r>
            <a:endParaRPr b="0" lang="en-US" sz="3020" spc="-1" strike="noStrike">
              <a:latin typeface="Arial"/>
            </a:endParaRPr>
          </a:p>
        </p:txBody>
      </p:sp>
      <p:sp>
        <p:nvSpPr>
          <p:cNvPr id="195" name="Freeform 6"/>
          <p:cNvSpPr/>
          <p:nvPr/>
        </p:nvSpPr>
        <p:spPr>
          <a:xfrm>
            <a:off x="11646000" y="3557160"/>
            <a:ext cx="2442600" cy="154440"/>
          </a:xfrm>
          <a:custGeom>
            <a:avLst/>
            <a:gdLst/>
            <a:ahLst/>
            <a:rect l="l" t="t" r="r" b="b"/>
            <a:pathLst>
              <a:path w="2443470" h="154995">
                <a:moveTo>
                  <a:pt x="0" y="0"/>
                </a:moveTo>
                <a:lnTo>
                  <a:pt x="2443470" y="0"/>
                </a:lnTo>
                <a:lnTo>
                  <a:pt x="2443470" y="154995"/>
                </a:lnTo>
                <a:lnTo>
                  <a:pt x="0" y="1549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TextBox 7"/>
          <p:cNvSpPr/>
          <p:nvPr/>
        </p:nvSpPr>
        <p:spPr>
          <a:xfrm>
            <a:off x="10373040" y="3052440"/>
            <a:ext cx="485964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198"/>
              </a:lnSpc>
              <a:buNone/>
            </a:pPr>
            <a:r>
              <a:rPr b="1" lang="en-US" sz="3000" spc="-60" strike="noStrike">
                <a:solidFill>
                  <a:srgbClr val="000000"/>
                </a:solidFill>
                <a:latin typeface="Canva Sans Bold"/>
                <a:ea typeface="Canva Sans Bold"/>
              </a:rPr>
              <a:t>Why Ansible?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97" name="TextBox 8"/>
          <p:cNvSpPr/>
          <p:nvPr/>
        </p:nvSpPr>
        <p:spPr>
          <a:xfrm>
            <a:off x="1983240" y="3879000"/>
            <a:ext cx="6570000" cy="31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41800" indent="-270720">
              <a:lnSpc>
                <a:spcPts val="3512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We utilized Ansible for configuration management to:</a:t>
            </a:r>
            <a:endParaRPr b="0" lang="en-US" sz="2510" spc="-1" strike="noStrike">
              <a:latin typeface="Arial"/>
            </a:endParaRPr>
          </a:p>
          <a:p>
            <a:pPr lvl="1" marL="541800" indent="-270720">
              <a:lnSpc>
                <a:spcPts val="3512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Install dependencies on the Jenkins and app servers.</a:t>
            </a:r>
            <a:endParaRPr b="0" lang="en-US" sz="2510" spc="-1" strike="noStrike">
              <a:latin typeface="Arial"/>
            </a:endParaRPr>
          </a:p>
          <a:p>
            <a:pPr lvl="1" marL="541800" indent="-270720">
              <a:lnSpc>
                <a:spcPts val="3512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Ensure all systems have consistent configurations.</a:t>
            </a:r>
            <a:endParaRPr b="0" lang="en-US" sz="2510" spc="-1" strike="noStrike">
              <a:latin typeface="Arial"/>
            </a:endParaRPr>
          </a:p>
          <a:p>
            <a:pPr>
              <a:lnSpc>
                <a:spcPts val="3512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8" name="TextBox 9"/>
          <p:cNvSpPr/>
          <p:nvPr/>
        </p:nvSpPr>
        <p:spPr>
          <a:xfrm>
            <a:off x="10061280" y="3879000"/>
            <a:ext cx="6561720" cy="267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41080" indent="-270360">
              <a:lnSpc>
                <a:spcPts val="3509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Automated the setup of environments and installation of necessary packages.</a:t>
            </a:r>
            <a:endParaRPr b="0" lang="en-US" sz="2510" spc="-1" strike="noStrike">
              <a:latin typeface="Arial"/>
            </a:endParaRPr>
          </a:p>
          <a:p>
            <a:pPr lvl="1" marL="541080" indent="-270360">
              <a:lnSpc>
                <a:spcPts val="3509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Easy to integrate into the CI/CD pipeline for repeatable configurations.</a:t>
            </a:r>
            <a:endParaRPr b="0" lang="en-US" sz="2510" spc="-1" strike="noStrike">
              <a:latin typeface="Arial"/>
            </a:endParaRPr>
          </a:p>
          <a:p>
            <a:pPr>
              <a:lnSpc>
                <a:spcPts val="3509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9" name="Freeform 10"/>
          <p:cNvSpPr/>
          <p:nvPr/>
        </p:nvSpPr>
        <p:spPr>
          <a:xfrm>
            <a:off x="15646320" y="39240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30" y="0"/>
                </a:lnTo>
                <a:lnTo>
                  <a:pt x="847030" y="806570"/>
                </a:lnTo>
                <a:lnTo>
                  <a:pt x="0" y="8065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TextBox 11"/>
          <p:cNvSpPr/>
          <p:nvPr/>
        </p:nvSpPr>
        <p:spPr>
          <a:xfrm>
            <a:off x="16619760" y="34452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000000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201" name="Freeform 12"/>
          <p:cNvSpPr/>
          <p:nvPr/>
        </p:nvSpPr>
        <p:spPr>
          <a:xfrm rot="21294600">
            <a:off x="8334720" y="8496000"/>
            <a:ext cx="11481480" cy="2755080"/>
          </a:xfrm>
          <a:custGeom>
            <a:avLst/>
            <a:gdLst/>
            <a:ahLst/>
            <a:rect l="l" t="t" r="r" b="b"/>
            <a:pathLst>
              <a:path w="11482143" h="2755714">
                <a:moveTo>
                  <a:pt x="0" y="0"/>
                </a:moveTo>
                <a:lnTo>
                  <a:pt x="11482142" y="0"/>
                </a:lnTo>
                <a:lnTo>
                  <a:pt x="11482142" y="2755714"/>
                </a:lnTo>
                <a:lnTo>
                  <a:pt x="0" y="27557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"/>
          <p:cNvGrpSpPr/>
          <p:nvPr/>
        </p:nvGrpSpPr>
        <p:grpSpPr>
          <a:xfrm>
            <a:off x="955800" y="2870640"/>
            <a:ext cx="17331480" cy="3266280"/>
            <a:chOff x="955800" y="2870640"/>
            <a:chExt cx="17331480" cy="3266280"/>
          </a:xfrm>
        </p:grpSpPr>
        <p:sp>
          <p:nvSpPr>
            <p:cNvPr id="203" name="Freeform 3"/>
            <p:cNvSpPr/>
            <p:nvPr/>
          </p:nvSpPr>
          <p:spPr>
            <a:xfrm>
              <a:off x="955800" y="3051360"/>
              <a:ext cx="17331480" cy="3085560"/>
            </a:xfrm>
            <a:custGeom>
              <a:avLst/>
              <a:gdLst/>
              <a:ahLst/>
              <a:rect l="l" t="t" r="r" b="b"/>
              <a:pathLst>
                <a:path w="4564852" h="812800">
                  <a:moveTo>
                    <a:pt x="0" y="0"/>
                  </a:moveTo>
                  <a:lnTo>
                    <a:pt x="4564852" y="0"/>
                  </a:lnTo>
                  <a:lnTo>
                    <a:pt x="45648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e98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TextBox 4"/>
            <p:cNvSpPr/>
            <p:nvPr/>
          </p:nvSpPr>
          <p:spPr>
            <a:xfrm>
              <a:off x="955800" y="2870640"/>
              <a:ext cx="17331480" cy="3266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5" name="Group 5"/>
          <p:cNvGrpSpPr/>
          <p:nvPr/>
        </p:nvGrpSpPr>
        <p:grpSpPr>
          <a:xfrm>
            <a:off x="955800" y="6973920"/>
            <a:ext cx="17331480" cy="2977200"/>
            <a:chOff x="955800" y="6973920"/>
            <a:chExt cx="17331480" cy="2977200"/>
          </a:xfrm>
        </p:grpSpPr>
        <p:sp>
          <p:nvSpPr>
            <p:cNvPr id="206" name="Freeform 6"/>
            <p:cNvSpPr/>
            <p:nvPr/>
          </p:nvSpPr>
          <p:spPr>
            <a:xfrm>
              <a:off x="955800" y="7154640"/>
              <a:ext cx="17331480" cy="2796480"/>
            </a:xfrm>
            <a:custGeom>
              <a:avLst/>
              <a:gdLst/>
              <a:ahLst/>
              <a:rect l="l" t="t" r="r" b="b"/>
              <a:pathLst>
                <a:path w="4564852" h="736693">
                  <a:moveTo>
                    <a:pt x="0" y="0"/>
                  </a:moveTo>
                  <a:lnTo>
                    <a:pt x="4564852" y="0"/>
                  </a:lnTo>
                  <a:lnTo>
                    <a:pt x="4564852" y="736693"/>
                  </a:lnTo>
                  <a:lnTo>
                    <a:pt x="0" y="736693"/>
                  </a:lnTo>
                  <a:close/>
                </a:path>
              </a:pathLst>
            </a:custGeom>
            <a:solidFill>
              <a:srgbClr val="f2e98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TextBox 7"/>
            <p:cNvSpPr/>
            <p:nvPr/>
          </p:nvSpPr>
          <p:spPr>
            <a:xfrm>
              <a:off x="955800" y="6973920"/>
              <a:ext cx="17331480" cy="2977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8" name="Group 8"/>
          <p:cNvGrpSpPr/>
          <p:nvPr/>
        </p:nvGrpSpPr>
        <p:grpSpPr>
          <a:xfrm>
            <a:off x="1916280" y="3633120"/>
            <a:ext cx="4212360" cy="1759320"/>
            <a:chOff x="1916280" y="3633120"/>
            <a:chExt cx="4212360" cy="1759320"/>
          </a:xfrm>
        </p:grpSpPr>
        <p:sp>
          <p:nvSpPr>
            <p:cNvPr id="209" name="Freeform 9"/>
            <p:cNvSpPr/>
            <p:nvPr/>
          </p:nvSpPr>
          <p:spPr>
            <a:xfrm>
              <a:off x="1916280" y="3850200"/>
              <a:ext cx="4212360" cy="1542240"/>
            </a:xfrm>
            <a:custGeom>
              <a:avLst/>
              <a:gdLst/>
              <a:ahLst/>
              <a:rect l="l" t="t" r="r" b="b"/>
              <a:pathLst>
                <a:path w="1109616" h="406400">
                  <a:moveTo>
                    <a:pt x="0" y="0"/>
                  </a:moveTo>
                  <a:lnTo>
                    <a:pt x="1109616" y="0"/>
                  </a:lnTo>
                  <a:lnTo>
                    <a:pt x="1109616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f2e982"/>
            </a:solidFill>
            <a:ln cap="sq" w="38100">
              <a:solidFill>
                <a:srgbClr val="000000"/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TextBox 10"/>
            <p:cNvSpPr/>
            <p:nvPr/>
          </p:nvSpPr>
          <p:spPr>
            <a:xfrm>
              <a:off x="1916280" y="3633120"/>
              <a:ext cx="4212360" cy="175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473"/>
                </a:lnSpc>
                <a:buNone/>
              </a:pPr>
              <a:r>
                <a:rPr b="1" lang="en-US" sz="3190" spc="-63" strike="noStrike">
                  <a:solidFill>
                    <a:srgbClr val="000000"/>
                  </a:solidFill>
                  <a:latin typeface="Canva Sans Bold"/>
                  <a:ea typeface="Canva Sans Bold"/>
                </a:rPr>
                <a:t>Docker</a:t>
              </a:r>
              <a:endParaRPr b="0" lang="en-US" sz="3190" spc="-1" strike="noStrike">
                <a:latin typeface="Arial"/>
              </a:endParaRPr>
            </a:p>
          </p:txBody>
        </p:sp>
      </p:grpSp>
      <p:grpSp>
        <p:nvGrpSpPr>
          <p:cNvPr id="211" name="Group 11"/>
          <p:cNvGrpSpPr/>
          <p:nvPr/>
        </p:nvGrpSpPr>
        <p:grpSpPr>
          <a:xfrm>
            <a:off x="6921720" y="3693600"/>
            <a:ext cx="9678240" cy="1759320"/>
            <a:chOff x="6921720" y="3693600"/>
            <a:chExt cx="9678240" cy="1759320"/>
          </a:xfrm>
        </p:grpSpPr>
        <p:sp>
          <p:nvSpPr>
            <p:cNvPr id="212" name="Freeform 12"/>
            <p:cNvSpPr/>
            <p:nvPr/>
          </p:nvSpPr>
          <p:spPr>
            <a:xfrm>
              <a:off x="6921720" y="3910680"/>
              <a:ext cx="9678240" cy="1542240"/>
            </a:xfrm>
            <a:custGeom>
              <a:avLst/>
              <a:gdLst/>
              <a:ahLst/>
              <a:rect l="l" t="t" r="r" b="b"/>
              <a:pathLst>
                <a:path w="2549219" h="406400">
                  <a:moveTo>
                    <a:pt x="0" y="0"/>
                  </a:moveTo>
                  <a:lnTo>
                    <a:pt x="2549219" y="0"/>
                  </a:lnTo>
                  <a:lnTo>
                    <a:pt x="2549219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f2e982"/>
            </a:solidFill>
            <a:ln cap="sq" w="38100">
              <a:solidFill>
                <a:srgbClr val="000000"/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TextBox 13"/>
            <p:cNvSpPr/>
            <p:nvPr/>
          </p:nvSpPr>
          <p:spPr>
            <a:xfrm>
              <a:off x="6921720" y="3693600"/>
              <a:ext cx="9678240" cy="1759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473"/>
                </a:lnSpc>
                <a:buNone/>
              </a:pPr>
              <a:r>
                <a:rPr b="1" lang="en-US" sz="3190" spc="-63" strike="noStrike">
                  <a:solidFill>
                    <a:srgbClr val="000000"/>
                  </a:solidFill>
                  <a:latin typeface="Canva Sans Bold"/>
                  <a:ea typeface="Canva Sans Bold"/>
                </a:rPr>
                <a:t>Ansible - Maven - Docker Client</a:t>
              </a:r>
              <a:endParaRPr b="0" lang="en-US" sz="3190" spc="-1" strike="noStrike">
                <a:latin typeface="Arial"/>
              </a:endParaRPr>
            </a:p>
          </p:txBody>
        </p:sp>
      </p:grpSp>
      <p:sp>
        <p:nvSpPr>
          <p:cNvPr id="214" name="TextBox 14"/>
          <p:cNvSpPr/>
          <p:nvPr/>
        </p:nvSpPr>
        <p:spPr>
          <a:xfrm>
            <a:off x="1028880" y="767160"/>
            <a:ext cx="9200880" cy="18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197"/>
              </a:lnSpc>
              <a:buNone/>
            </a:pPr>
            <a:r>
              <a:rPr b="0" lang="en-US" sz="5710" spc="-1" strike="noStrike">
                <a:solidFill>
                  <a:srgbClr val="000000"/>
                </a:solidFill>
                <a:latin typeface="Bree Serif"/>
                <a:ea typeface="Bree Serif"/>
              </a:rPr>
              <a:t> </a:t>
            </a:r>
            <a:r>
              <a:rPr b="0" lang="en-US" sz="5710" spc="-1" strike="noStrike">
                <a:solidFill>
                  <a:srgbClr val="000000"/>
                </a:solidFill>
                <a:latin typeface="Bree Serif"/>
                <a:ea typeface="Bree Serif"/>
              </a:rPr>
              <a:t>Configuration Management</a:t>
            </a:r>
            <a:endParaRPr b="0" lang="en-US" sz="5710" spc="-1" strike="noStrike">
              <a:latin typeface="Arial"/>
            </a:endParaRPr>
          </a:p>
        </p:txBody>
      </p:sp>
      <p:sp>
        <p:nvSpPr>
          <p:cNvPr id="215" name="TextBox 15"/>
          <p:cNvSpPr/>
          <p:nvPr/>
        </p:nvSpPr>
        <p:spPr>
          <a:xfrm>
            <a:off x="955800" y="2564640"/>
            <a:ext cx="2588400" cy="102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042"/>
              </a:lnSpc>
              <a:buNone/>
            </a:pPr>
            <a:r>
              <a:rPr b="1" lang="en-US" sz="2890" spc="-58" strike="noStrike">
                <a:solidFill>
                  <a:srgbClr val="000000"/>
                </a:solidFill>
                <a:latin typeface="Canva Sans Bold"/>
                <a:ea typeface="Canva Sans Bold"/>
              </a:rPr>
              <a:t>Jenkins-Server</a:t>
            </a:r>
            <a:endParaRPr b="0" lang="en-US" sz="2890" spc="-1" strike="noStrike">
              <a:latin typeface="Arial"/>
            </a:endParaRPr>
          </a:p>
        </p:txBody>
      </p:sp>
      <p:sp>
        <p:nvSpPr>
          <p:cNvPr id="216" name="TextBox 16"/>
          <p:cNvSpPr/>
          <p:nvPr/>
        </p:nvSpPr>
        <p:spPr>
          <a:xfrm>
            <a:off x="955800" y="6646680"/>
            <a:ext cx="2387160" cy="109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331"/>
              </a:lnSpc>
              <a:buNone/>
            </a:pPr>
            <a:r>
              <a:rPr b="1" lang="en-US" sz="3100" spc="-63" strike="noStrike">
                <a:solidFill>
                  <a:srgbClr val="000000"/>
                </a:solidFill>
                <a:latin typeface="Canva Sans Bold"/>
                <a:ea typeface="Canva Sans Bold"/>
              </a:rPr>
              <a:t>Web-Server</a:t>
            </a:r>
            <a:endParaRPr b="0" lang="en-US" sz="3100" spc="-1" strike="noStrike">
              <a:latin typeface="Arial"/>
            </a:endParaRPr>
          </a:p>
        </p:txBody>
      </p:sp>
      <p:grpSp>
        <p:nvGrpSpPr>
          <p:cNvPr id="217" name="Group 17"/>
          <p:cNvGrpSpPr/>
          <p:nvPr/>
        </p:nvGrpSpPr>
        <p:grpSpPr>
          <a:xfrm>
            <a:off x="1684800" y="7490160"/>
            <a:ext cx="4443480" cy="1704600"/>
            <a:chOff x="1684800" y="7490160"/>
            <a:chExt cx="4443480" cy="1704600"/>
          </a:xfrm>
        </p:grpSpPr>
        <p:sp>
          <p:nvSpPr>
            <p:cNvPr id="218" name="Freeform 18"/>
            <p:cNvSpPr/>
            <p:nvPr/>
          </p:nvSpPr>
          <p:spPr>
            <a:xfrm>
              <a:off x="1684800" y="7707240"/>
              <a:ext cx="4443480" cy="1487520"/>
            </a:xfrm>
            <a:custGeom>
              <a:avLst/>
              <a:gdLst/>
              <a:ahLst/>
              <a:rect l="l" t="t" r="r" b="b"/>
              <a:pathLst>
                <a:path w="1170501" h="391993">
                  <a:moveTo>
                    <a:pt x="0" y="0"/>
                  </a:moveTo>
                  <a:lnTo>
                    <a:pt x="1170501" y="0"/>
                  </a:lnTo>
                  <a:lnTo>
                    <a:pt x="1170501" y="391993"/>
                  </a:lnTo>
                  <a:lnTo>
                    <a:pt x="0" y="391993"/>
                  </a:lnTo>
                  <a:close/>
                </a:path>
              </a:pathLst>
            </a:custGeom>
            <a:solidFill>
              <a:srgbClr val="f2e982"/>
            </a:solidFill>
            <a:ln cap="sq" w="38100">
              <a:solidFill>
                <a:srgbClr val="000000"/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TextBox 19"/>
            <p:cNvSpPr/>
            <p:nvPr/>
          </p:nvSpPr>
          <p:spPr>
            <a:xfrm>
              <a:off x="1684800" y="7490160"/>
              <a:ext cx="4443480" cy="170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473"/>
                </a:lnSpc>
                <a:buNone/>
              </a:pPr>
              <a:r>
                <a:rPr b="1" lang="en-US" sz="3190" spc="-63" strike="noStrike">
                  <a:solidFill>
                    <a:srgbClr val="000000"/>
                  </a:solidFill>
                  <a:latin typeface="Canva Sans Bold"/>
                  <a:ea typeface="Canva Sans Bold"/>
                </a:rPr>
                <a:t>Docker</a:t>
              </a:r>
              <a:endParaRPr b="0" lang="en-US" sz="3190" spc="-1" strike="noStrike">
                <a:latin typeface="Arial"/>
              </a:endParaRPr>
            </a:p>
          </p:txBody>
        </p:sp>
      </p:grpSp>
      <p:grpSp>
        <p:nvGrpSpPr>
          <p:cNvPr id="220" name="Group 20"/>
          <p:cNvGrpSpPr/>
          <p:nvPr/>
        </p:nvGrpSpPr>
        <p:grpSpPr>
          <a:xfrm>
            <a:off x="6921720" y="7490160"/>
            <a:ext cx="4443480" cy="1704600"/>
            <a:chOff x="6921720" y="7490160"/>
            <a:chExt cx="4443480" cy="1704600"/>
          </a:xfrm>
        </p:grpSpPr>
        <p:sp>
          <p:nvSpPr>
            <p:cNvPr id="221" name="Freeform 21"/>
            <p:cNvSpPr/>
            <p:nvPr/>
          </p:nvSpPr>
          <p:spPr>
            <a:xfrm>
              <a:off x="6921720" y="7707240"/>
              <a:ext cx="4443480" cy="1487520"/>
            </a:xfrm>
            <a:custGeom>
              <a:avLst/>
              <a:gdLst/>
              <a:ahLst/>
              <a:rect l="l" t="t" r="r" b="b"/>
              <a:pathLst>
                <a:path w="1170501" h="391993">
                  <a:moveTo>
                    <a:pt x="0" y="0"/>
                  </a:moveTo>
                  <a:lnTo>
                    <a:pt x="1170501" y="0"/>
                  </a:lnTo>
                  <a:lnTo>
                    <a:pt x="1170501" y="391993"/>
                  </a:lnTo>
                  <a:lnTo>
                    <a:pt x="0" y="391993"/>
                  </a:lnTo>
                  <a:close/>
                </a:path>
              </a:pathLst>
            </a:custGeom>
            <a:solidFill>
              <a:srgbClr val="f2e982"/>
            </a:solidFill>
            <a:ln cap="sq" w="38100">
              <a:solidFill>
                <a:srgbClr val="000000"/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TextBox 22"/>
            <p:cNvSpPr/>
            <p:nvPr/>
          </p:nvSpPr>
          <p:spPr>
            <a:xfrm>
              <a:off x="6921720" y="7490160"/>
              <a:ext cx="4443480" cy="170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473"/>
                </a:lnSpc>
                <a:buNone/>
              </a:pPr>
              <a:r>
                <a:rPr b="1" lang="en-US" sz="3190" spc="-63" strike="noStrike">
                  <a:solidFill>
                    <a:srgbClr val="000000"/>
                  </a:solidFill>
                  <a:latin typeface="Canva Sans Bold"/>
                  <a:ea typeface="Canva Sans Bold"/>
                </a:rPr>
                <a:t>Docker Compose</a:t>
              </a:r>
              <a:endParaRPr b="0" lang="en-US" sz="319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0000"/>
            </a:gs>
            <a:gs pos="100000">
              <a:srgbClr val="737373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Freeform 2"/>
          <p:cNvSpPr/>
          <p:nvPr/>
        </p:nvSpPr>
        <p:spPr>
          <a:xfrm>
            <a:off x="4341960" y="2616480"/>
            <a:ext cx="9603360" cy="5053320"/>
          </a:xfrm>
          <a:custGeom>
            <a:avLst/>
            <a:gdLst/>
            <a:ahLst/>
            <a:rect l="l" t="t" r="r" b="b"/>
            <a:pathLst>
              <a:path w="9604004" h="5054107">
                <a:moveTo>
                  <a:pt x="0" y="0"/>
                </a:moveTo>
                <a:lnTo>
                  <a:pt x="9604004" y="0"/>
                </a:lnTo>
                <a:lnTo>
                  <a:pt x="9604004" y="5054108"/>
                </a:lnTo>
                <a:lnTo>
                  <a:pt x="0" y="50541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TextBox 3"/>
          <p:cNvSpPr/>
          <p:nvPr/>
        </p:nvSpPr>
        <p:spPr>
          <a:xfrm>
            <a:off x="4715640" y="3240720"/>
            <a:ext cx="8855640" cy="331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3062"/>
              </a:lnSpc>
              <a:buNone/>
              <a:tabLst>
                <a:tab algn="l" pos="0"/>
              </a:tabLst>
            </a:pPr>
            <a:r>
              <a:rPr b="0" lang="en-US" sz="10370" spc="-1" strike="noStrike">
                <a:solidFill>
                  <a:srgbClr val="ffffff"/>
                </a:solidFill>
                <a:latin typeface="Bree Serif"/>
                <a:ea typeface="Bree Serif"/>
              </a:rPr>
              <a:t>Jenkins Pipeline</a:t>
            </a:r>
            <a:endParaRPr b="0" lang="en-US" sz="10370" spc="-1" strike="noStrike">
              <a:latin typeface="Arial"/>
            </a:endParaRPr>
          </a:p>
        </p:txBody>
      </p:sp>
      <p:sp>
        <p:nvSpPr>
          <p:cNvPr id="225" name="Freeform 4"/>
          <p:cNvSpPr/>
          <p:nvPr/>
        </p:nvSpPr>
        <p:spPr>
          <a:xfrm>
            <a:off x="-1427400" y="8440200"/>
            <a:ext cx="3732120" cy="2794320"/>
          </a:xfrm>
          <a:custGeom>
            <a:avLst/>
            <a:gdLst/>
            <a:ahLst/>
            <a:rect l="l" t="t" r="r" b="b"/>
            <a:pathLst>
              <a:path w="3733002" h="2795085">
                <a:moveTo>
                  <a:pt x="0" y="0"/>
                </a:moveTo>
                <a:lnTo>
                  <a:pt x="3733002" y="0"/>
                </a:lnTo>
                <a:lnTo>
                  <a:pt x="3733002" y="2795085"/>
                </a:lnTo>
                <a:lnTo>
                  <a:pt x="0" y="27950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Freeform 5"/>
          <p:cNvSpPr/>
          <p:nvPr/>
        </p:nvSpPr>
        <p:spPr>
          <a:xfrm>
            <a:off x="671040" y="9837720"/>
            <a:ext cx="3268440" cy="779760"/>
          </a:xfrm>
          <a:custGeom>
            <a:avLst/>
            <a:gdLst/>
            <a:ahLst/>
            <a:rect l="l" t="t" r="r" b="b"/>
            <a:pathLst>
              <a:path w="3269335" h="780554">
                <a:moveTo>
                  <a:pt x="0" y="0"/>
                </a:moveTo>
                <a:lnTo>
                  <a:pt x="3269334" y="0"/>
                </a:lnTo>
                <a:lnTo>
                  <a:pt x="3269334" y="780554"/>
                </a:lnTo>
                <a:lnTo>
                  <a:pt x="0" y="7805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Freeform 6"/>
          <p:cNvSpPr/>
          <p:nvPr/>
        </p:nvSpPr>
        <p:spPr>
          <a:xfrm>
            <a:off x="-865080" y="760320"/>
            <a:ext cx="3384360" cy="3924000"/>
          </a:xfrm>
          <a:custGeom>
            <a:avLst/>
            <a:gdLst/>
            <a:ahLst/>
            <a:rect l="l" t="t" r="r" b="b"/>
            <a:pathLst>
              <a:path w="3385047" h="3924692">
                <a:moveTo>
                  <a:pt x="0" y="0"/>
                </a:moveTo>
                <a:lnTo>
                  <a:pt x="3385046" y="0"/>
                </a:lnTo>
                <a:lnTo>
                  <a:pt x="3385046" y="3924692"/>
                </a:lnTo>
                <a:lnTo>
                  <a:pt x="0" y="39246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Freeform 7"/>
          <p:cNvSpPr/>
          <p:nvPr/>
        </p:nvSpPr>
        <p:spPr>
          <a:xfrm rot="11510400">
            <a:off x="15129360" y="5449320"/>
            <a:ext cx="3384360" cy="3924000"/>
          </a:xfrm>
          <a:custGeom>
            <a:avLst/>
            <a:gdLst/>
            <a:ahLst/>
            <a:rect l="l" t="t" r="r" b="b"/>
            <a:pathLst>
              <a:path w="3385047" h="3924692">
                <a:moveTo>
                  <a:pt x="0" y="0"/>
                </a:moveTo>
                <a:lnTo>
                  <a:pt x="3385046" y="0"/>
                </a:lnTo>
                <a:lnTo>
                  <a:pt x="3385046" y="3924692"/>
                </a:lnTo>
                <a:lnTo>
                  <a:pt x="0" y="39246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Freeform 8"/>
          <p:cNvSpPr/>
          <p:nvPr/>
        </p:nvSpPr>
        <p:spPr>
          <a:xfrm rot="10504200">
            <a:off x="13873680" y="-324000"/>
            <a:ext cx="3268440" cy="779760"/>
          </a:xfrm>
          <a:custGeom>
            <a:avLst/>
            <a:gdLst/>
            <a:ahLst/>
            <a:rect l="l" t="t" r="r" b="b"/>
            <a:pathLst>
              <a:path w="3269335" h="780554">
                <a:moveTo>
                  <a:pt x="0" y="0"/>
                </a:moveTo>
                <a:lnTo>
                  <a:pt x="3269335" y="0"/>
                </a:lnTo>
                <a:lnTo>
                  <a:pt x="3269335" y="780553"/>
                </a:lnTo>
                <a:lnTo>
                  <a:pt x="0" y="78055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Freeform 9"/>
          <p:cNvSpPr/>
          <p:nvPr/>
        </p:nvSpPr>
        <p:spPr>
          <a:xfrm>
            <a:off x="15600960" y="28656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29" y="0"/>
                </a:lnTo>
                <a:lnTo>
                  <a:pt x="847029" y="806569"/>
                </a:lnTo>
                <a:lnTo>
                  <a:pt x="0" y="8065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TextBox 10"/>
          <p:cNvSpPr/>
          <p:nvPr/>
        </p:nvSpPr>
        <p:spPr>
          <a:xfrm>
            <a:off x="16574040" y="23904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ffffff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Freeform 2"/>
          <p:cNvSpPr/>
          <p:nvPr/>
        </p:nvSpPr>
        <p:spPr>
          <a:xfrm>
            <a:off x="15388200" y="22212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29" y="0"/>
                </a:lnTo>
                <a:lnTo>
                  <a:pt x="847029" y="806569"/>
                </a:lnTo>
                <a:lnTo>
                  <a:pt x="0" y="8065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TextBox 3"/>
          <p:cNvSpPr/>
          <p:nvPr/>
        </p:nvSpPr>
        <p:spPr>
          <a:xfrm>
            <a:off x="16361280" y="17460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000000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234" name="Freeform 4"/>
          <p:cNvSpPr/>
          <p:nvPr/>
        </p:nvSpPr>
        <p:spPr>
          <a:xfrm rot="21294600">
            <a:off x="8486640" y="8511120"/>
            <a:ext cx="11481480" cy="2755080"/>
          </a:xfrm>
          <a:custGeom>
            <a:avLst/>
            <a:gdLst/>
            <a:ahLst/>
            <a:rect l="l" t="t" r="r" b="b"/>
            <a:pathLst>
              <a:path w="11482143" h="2755714">
                <a:moveTo>
                  <a:pt x="0" y="0"/>
                </a:moveTo>
                <a:lnTo>
                  <a:pt x="11482143" y="0"/>
                </a:lnTo>
                <a:lnTo>
                  <a:pt x="11482143" y="2755714"/>
                </a:lnTo>
                <a:lnTo>
                  <a:pt x="0" y="27557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Freeform 5"/>
          <p:cNvSpPr/>
          <p:nvPr/>
        </p:nvSpPr>
        <p:spPr>
          <a:xfrm rot="2500200">
            <a:off x="-1070640" y="8284320"/>
            <a:ext cx="5049720" cy="2688480"/>
          </a:xfrm>
          <a:custGeom>
            <a:avLst/>
            <a:gdLst/>
            <a:ahLst/>
            <a:rect l="l" t="t" r="r" b="b"/>
            <a:pathLst>
              <a:path w="5050443" h="2689361">
                <a:moveTo>
                  <a:pt x="0" y="0"/>
                </a:moveTo>
                <a:lnTo>
                  <a:pt x="5050443" y="0"/>
                </a:lnTo>
                <a:lnTo>
                  <a:pt x="5050443" y="2689361"/>
                </a:lnTo>
                <a:lnTo>
                  <a:pt x="0" y="26893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TextBox 6"/>
          <p:cNvSpPr/>
          <p:nvPr/>
        </p:nvSpPr>
        <p:spPr>
          <a:xfrm>
            <a:off x="2989800" y="767160"/>
            <a:ext cx="5278320" cy="18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197"/>
              </a:lnSpc>
              <a:buNone/>
            </a:pPr>
            <a:r>
              <a:rPr b="0" lang="en-US" sz="5710" spc="-1" strike="noStrike">
                <a:solidFill>
                  <a:srgbClr val="000000"/>
                </a:solidFill>
                <a:latin typeface="Bree Serif"/>
                <a:ea typeface="Bree Serif"/>
              </a:rPr>
              <a:t>Jenkins Pipeline</a:t>
            </a:r>
            <a:endParaRPr b="0" lang="en-US" sz="5710" spc="-1" strike="noStrike">
              <a:latin typeface="Arial"/>
            </a:endParaRPr>
          </a:p>
        </p:txBody>
      </p:sp>
      <p:sp>
        <p:nvSpPr>
          <p:cNvPr id="237" name="Freeform 7"/>
          <p:cNvSpPr/>
          <p:nvPr/>
        </p:nvSpPr>
        <p:spPr>
          <a:xfrm>
            <a:off x="3596400" y="3524760"/>
            <a:ext cx="2950920" cy="186480"/>
          </a:xfrm>
          <a:custGeom>
            <a:avLst/>
            <a:gdLst/>
            <a:ahLst/>
            <a:rect l="l" t="t" r="r" b="b"/>
            <a:pathLst>
              <a:path w="2951538" h="187223">
                <a:moveTo>
                  <a:pt x="0" y="0"/>
                </a:moveTo>
                <a:lnTo>
                  <a:pt x="2951538" y="0"/>
                </a:lnTo>
                <a:lnTo>
                  <a:pt x="2951538" y="187223"/>
                </a:lnTo>
                <a:lnTo>
                  <a:pt x="0" y="18722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TextBox 8"/>
          <p:cNvSpPr/>
          <p:nvPr/>
        </p:nvSpPr>
        <p:spPr>
          <a:xfrm>
            <a:off x="2464560" y="3022920"/>
            <a:ext cx="437940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38"/>
              </a:lnSpc>
              <a:buNone/>
            </a:pPr>
            <a:r>
              <a:rPr b="1" lang="en-US" sz="3020" spc="-60" strike="noStrike">
                <a:solidFill>
                  <a:srgbClr val="000000"/>
                </a:solidFill>
                <a:latin typeface="Canva Sans Bold"/>
                <a:ea typeface="Canva Sans Bold"/>
              </a:rPr>
              <a:t>Project Pipeline:</a:t>
            </a:r>
            <a:endParaRPr b="0" lang="en-US" sz="3020" spc="-1" strike="noStrike">
              <a:latin typeface="Arial"/>
            </a:endParaRPr>
          </a:p>
        </p:txBody>
      </p:sp>
      <p:sp>
        <p:nvSpPr>
          <p:cNvPr id="239" name="Freeform 9"/>
          <p:cNvSpPr/>
          <p:nvPr/>
        </p:nvSpPr>
        <p:spPr>
          <a:xfrm>
            <a:off x="11646000" y="3557160"/>
            <a:ext cx="2442600" cy="154440"/>
          </a:xfrm>
          <a:custGeom>
            <a:avLst/>
            <a:gdLst/>
            <a:ahLst/>
            <a:rect l="l" t="t" r="r" b="b"/>
            <a:pathLst>
              <a:path w="2443470" h="154995">
                <a:moveTo>
                  <a:pt x="0" y="0"/>
                </a:moveTo>
                <a:lnTo>
                  <a:pt x="2443470" y="0"/>
                </a:lnTo>
                <a:lnTo>
                  <a:pt x="2443470" y="154995"/>
                </a:lnTo>
                <a:lnTo>
                  <a:pt x="0" y="1549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TextBox 10"/>
          <p:cNvSpPr/>
          <p:nvPr/>
        </p:nvSpPr>
        <p:spPr>
          <a:xfrm>
            <a:off x="10373040" y="3052440"/>
            <a:ext cx="485964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198"/>
              </a:lnSpc>
              <a:buNone/>
            </a:pPr>
            <a:r>
              <a:rPr b="1" lang="en-US" sz="3000" spc="-60" strike="noStrike">
                <a:solidFill>
                  <a:srgbClr val="000000"/>
                </a:solidFill>
                <a:latin typeface="Canva Sans Bold"/>
                <a:ea typeface="Canva Sans Bold"/>
              </a:rPr>
              <a:t>Automated Workflow: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41" name="TextBox 11"/>
          <p:cNvSpPr/>
          <p:nvPr/>
        </p:nvSpPr>
        <p:spPr>
          <a:xfrm>
            <a:off x="1983240" y="3879000"/>
            <a:ext cx="6570000" cy="446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41800" indent="-270720">
              <a:lnSpc>
                <a:spcPts val="3512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Build: Compile the project and generate the JAR file.</a:t>
            </a:r>
            <a:endParaRPr b="0" lang="en-US" sz="2510" spc="-1" strike="noStrike">
              <a:latin typeface="Arial"/>
            </a:endParaRPr>
          </a:p>
          <a:p>
            <a:pPr lvl="1" marL="541800" indent="-270720">
              <a:lnSpc>
                <a:spcPts val="3512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Build Docker Image: Package the app into a Docker image.</a:t>
            </a:r>
            <a:endParaRPr b="0" lang="en-US" sz="2510" spc="-1" strike="noStrike">
              <a:latin typeface="Arial"/>
            </a:endParaRPr>
          </a:p>
          <a:p>
            <a:pPr lvl="1" marL="541800" indent="-270720">
              <a:lnSpc>
                <a:spcPts val="3512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Push Docker Image: Push the Docker image to a Docker registry (Docker Hub).</a:t>
            </a:r>
            <a:endParaRPr b="0" lang="en-US" sz="2510" spc="-1" strike="noStrike">
              <a:latin typeface="Arial"/>
            </a:endParaRPr>
          </a:p>
          <a:p>
            <a:pPr lvl="1" marL="541800" indent="-270720">
              <a:lnSpc>
                <a:spcPts val="3512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Deploy: Deploy the app on the app server using Docker Compose.</a:t>
            </a:r>
            <a:endParaRPr b="0" lang="en-US" sz="2510" spc="-1" strike="noStrike">
              <a:latin typeface="Arial"/>
            </a:endParaRPr>
          </a:p>
          <a:p>
            <a:pPr>
              <a:lnSpc>
                <a:spcPts val="3512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42" name="TextBox 12"/>
          <p:cNvSpPr/>
          <p:nvPr/>
        </p:nvSpPr>
        <p:spPr>
          <a:xfrm>
            <a:off x="10061280" y="3879000"/>
            <a:ext cx="656172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509"/>
              </a:lnSpc>
              <a:buNone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Jenkins orchestrates the entire CI/CD process, from building to deploying.</a:t>
            </a:r>
            <a:endParaRPr b="0" lang="en-US" sz="251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Freeform 2"/>
          <p:cNvSpPr/>
          <p:nvPr/>
        </p:nvSpPr>
        <p:spPr>
          <a:xfrm>
            <a:off x="16049880" y="34056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29" y="0"/>
                </a:lnTo>
                <a:lnTo>
                  <a:pt x="847029" y="806569"/>
                </a:lnTo>
                <a:lnTo>
                  <a:pt x="0" y="8065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Freeform 3"/>
          <p:cNvSpPr/>
          <p:nvPr/>
        </p:nvSpPr>
        <p:spPr>
          <a:xfrm>
            <a:off x="2614320" y="1883520"/>
            <a:ext cx="13434480" cy="6188760"/>
          </a:xfrm>
          <a:custGeom>
            <a:avLst/>
            <a:gdLst/>
            <a:ahLst/>
            <a:rect l="l" t="t" r="r" b="b"/>
            <a:pathLst>
              <a:path w="13435298" h="6189616">
                <a:moveTo>
                  <a:pt x="0" y="0"/>
                </a:moveTo>
                <a:lnTo>
                  <a:pt x="13435298" y="0"/>
                </a:lnTo>
                <a:lnTo>
                  <a:pt x="13435298" y="6189616"/>
                </a:lnTo>
                <a:lnTo>
                  <a:pt x="0" y="61896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TextBox 4"/>
          <p:cNvSpPr/>
          <p:nvPr/>
        </p:nvSpPr>
        <p:spPr>
          <a:xfrm>
            <a:off x="17022960" y="29304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000000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246" name="TextBox 5"/>
          <p:cNvSpPr/>
          <p:nvPr/>
        </p:nvSpPr>
        <p:spPr>
          <a:xfrm>
            <a:off x="318960" y="284760"/>
            <a:ext cx="5278320" cy="18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197"/>
              </a:lnSpc>
              <a:buNone/>
            </a:pPr>
            <a:r>
              <a:rPr b="0" lang="en-US" sz="5710" spc="-1" strike="noStrike">
                <a:solidFill>
                  <a:srgbClr val="000000"/>
                </a:solidFill>
                <a:latin typeface="Bree Serif"/>
                <a:ea typeface="Bree Serif"/>
              </a:rPr>
              <a:t>Jenkins Pipeline</a:t>
            </a:r>
            <a:endParaRPr b="0" lang="en-US" sz="5710" spc="-1" strike="noStrike">
              <a:latin typeface="Arial"/>
            </a:endParaRPr>
          </a:p>
        </p:txBody>
      </p:sp>
      <p:sp>
        <p:nvSpPr>
          <p:cNvPr id="247" name="Freeform 6"/>
          <p:cNvSpPr/>
          <p:nvPr/>
        </p:nvSpPr>
        <p:spPr>
          <a:xfrm rot="21294600">
            <a:off x="8486640" y="8511120"/>
            <a:ext cx="11481480" cy="2755080"/>
          </a:xfrm>
          <a:custGeom>
            <a:avLst/>
            <a:gdLst/>
            <a:ahLst/>
            <a:rect l="l" t="t" r="r" b="b"/>
            <a:pathLst>
              <a:path w="11482143" h="2755714">
                <a:moveTo>
                  <a:pt x="0" y="0"/>
                </a:moveTo>
                <a:lnTo>
                  <a:pt x="11482143" y="0"/>
                </a:lnTo>
                <a:lnTo>
                  <a:pt x="11482143" y="2755714"/>
                </a:lnTo>
                <a:lnTo>
                  <a:pt x="0" y="27557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Freeform 7"/>
          <p:cNvSpPr/>
          <p:nvPr/>
        </p:nvSpPr>
        <p:spPr>
          <a:xfrm rot="2500200">
            <a:off x="-1070640" y="8284320"/>
            <a:ext cx="5049720" cy="2688480"/>
          </a:xfrm>
          <a:custGeom>
            <a:avLst/>
            <a:gdLst/>
            <a:ahLst/>
            <a:rect l="l" t="t" r="r" b="b"/>
            <a:pathLst>
              <a:path w="5050443" h="2689361">
                <a:moveTo>
                  <a:pt x="0" y="0"/>
                </a:moveTo>
                <a:lnTo>
                  <a:pt x="5050443" y="0"/>
                </a:lnTo>
                <a:lnTo>
                  <a:pt x="5050443" y="2689361"/>
                </a:lnTo>
                <a:lnTo>
                  <a:pt x="0" y="26893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Freeform 2"/>
          <p:cNvSpPr/>
          <p:nvPr/>
        </p:nvSpPr>
        <p:spPr>
          <a:xfrm>
            <a:off x="15388200" y="22212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29" y="0"/>
                </a:lnTo>
                <a:lnTo>
                  <a:pt x="847029" y="806569"/>
                </a:lnTo>
                <a:lnTo>
                  <a:pt x="0" y="8065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Freeform 3"/>
          <p:cNvSpPr/>
          <p:nvPr/>
        </p:nvSpPr>
        <p:spPr>
          <a:xfrm rot="2500200">
            <a:off x="-1070640" y="8284320"/>
            <a:ext cx="5049720" cy="2688480"/>
          </a:xfrm>
          <a:custGeom>
            <a:avLst/>
            <a:gdLst/>
            <a:ahLst/>
            <a:rect l="l" t="t" r="r" b="b"/>
            <a:pathLst>
              <a:path w="5050443" h="2689361">
                <a:moveTo>
                  <a:pt x="0" y="0"/>
                </a:moveTo>
                <a:lnTo>
                  <a:pt x="5050443" y="0"/>
                </a:lnTo>
                <a:lnTo>
                  <a:pt x="5050443" y="2689361"/>
                </a:lnTo>
                <a:lnTo>
                  <a:pt x="0" y="26893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Freeform 4"/>
          <p:cNvSpPr/>
          <p:nvPr/>
        </p:nvSpPr>
        <p:spPr>
          <a:xfrm>
            <a:off x="0" y="1641960"/>
            <a:ext cx="11889360" cy="3898800"/>
          </a:xfrm>
          <a:custGeom>
            <a:avLst/>
            <a:gdLst/>
            <a:ahLst/>
            <a:rect l="l" t="t" r="r" b="b"/>
            <a:pathLst>
              <a:path w="11890003" h="3899551">
                <a:moveTo>
                  <a:pt x="0" y="0"/>
                </a:moveTo>
                <a:lnTo>
                  <a:pt x="11890003" y="0"/>
                </a:lnTo>
                <a:lnTo>
                  <a:pt x="11890003" y="3899552"/>
                </a:lnTo>
                <a:lnTo>
                  <a:pt x="0" y="389955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Freeform 5"/>
          <p:cNvSpPr/>
          <p:nvPr/>
        </p:nvSpPr>
        <p:spPr>
          <a:xfrm>
            <a:off x="6346800" y="5541480"/>
            <a:ext cx="11686680" cy="4744800"/>
          </a:xfrm>
          <a:custGeom>
            <a:avLst/>
            <a:gdLst/>
            <a:ahLst/>
            <a:rect l="l" t="t" r="r" b="b"/>
            <a:pathLst>
              <a:path w="11687465" h="4745391">
                <a:moveTo>
                  <a:pt x="0" y="0"/>
                </a:moveTo>
                <a:lnTo>
                  <a:pt x="11687464" y="0"/>
                </a:lnTo>
                <a:lnTo>
                  <a:pt x="11687464" y="4745391"/>
                </a:lnTo>
                <a:lnTo>
                  <a:pt x="0" y="474539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TextBox 6"/>
          <p:cNvSpPr/>
          <p:nvPr/>
        </p:nvSpPr>
        <p:spPr>
          <a:xfrm>
            <a:off x="16361280" y="17460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000000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254" name="TextBox 7"/>
          <p:cNvSpPr/>
          <p:nvPr/>
        </p:nvSpPr>
        <p:spPr>
          <a:xfrm>
            <a:off x="497880" y="367920"/>
            <a:ext cx="5278320" cy="18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197"/>
              </a:lnSpc>
              <a:buNone/>
            </a:pPr>
            <a:r>
              <a:rPr b="0" lang="en-US" sz="5710" spc="-1" strike="noStrike">
                <a:solidFill>
                  <a:srgbClr val="000000"/>
                </a:solidFill>
                <a:latin typeface="Bree Serif"/>
                <a:ea typeface="Bree Serif"/>
              </a:rPr>
              <a:t>Jenkins Pipeline</a:t>
            </a:r>
            <a:endParaRPr b="0" lang="en-US" sz="5710" spc="-1" strike="noStrike">
              <a:latin typeface="Arial"/>
            </a:endParaRPr>
          </a:p>
        </p:txBody>
      </p:sp>
      <p:sp>
        <p:nvSpPr>
          <p:cNvPr id="255" name="TextBox 8"/>
          <p:cNvSpPr/>
          <p:nvPr/>
        </p:nvSpPr>
        <p:spPr>
          <a:xfrm>
            <a:off x="13160520" y="1751760"/>
            <a:ext cx="4076280" cy="202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963"/>
              </a:lnSpc>
              <a:buNone/>
            </a:pPr>
            <a:r>
              <a:rPr b="1" lang="en-US" sz="5690" spc="-114" strike="noStrike">
                <a:solidFill>
                  <a:srgbClr val="000000"/>
                </a:solidFill>
                <a:latin typeface="Canva Sans Bold"/>
                <a:ea typeface="Canva Sans Bold"/>
              </a:rPr>
              <a:t>Notification</a:t>
            </a:r>
            <a:endParaRPr b="0" lang="en-US" sz="5690" spc="-1" strike="noStrike">
              <a:latin typeface="Arial"/>
            </a:endParaRPr>
          </a:p>
        </p:txBody>
      </p:sp>
      <p:sp>
        <p:nvSpPr>
          <p:cNvPr id="256" name="Freeform 9"/>
          <p:cNvSpPr/>
          <p:nvPr/>
        </p:nvSpPr>
        <p:spPr>
          <a:xfrm rot="4621800">
            <a:off x="14934960" y="2810160"/>
            <a:ext cx="2104920" cy="2440440"/>
          </a:xfrm>
          <a:custGeom>
            <a:avLst/>
            <a:gdLst/>
            <a:ahLst/>
            <a:rect l="l" t="t" r="r" b="b"/>
            <a:pathLst>
              <a:path w="2105627" h="2441306">
                <a:moveTo>
                  <a:pt x="0" y="0"/>
                </a:moveTo>
                <a:lnTo>
                  <a:pt x="2105627" y="0"/>
                </a:lnTo>
                <a:lnTo>
                  <a:pt x="2105627" y="2441306"/>
                </a:lnTo>
                <a:lnTo>
                  <a:pt x="0" y="244130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Freeform 10"/>
          <p:cNvSpPr/>
          <p:nvPr/>
        </p:nvSpPr>
        <p:spPr>
          <a:xfrm rot="7753200">
            <a:off x="12245040" y="2379240"/>
            <a:ext cx="1830600" cy="2122560"/>
          </a:xfrm>
          <a:custGeom>
            <a:avLst/>
            <a:gdLst/>
            <a:ahLst/>
            <a:rect l="l" t="t" r="r" b="b"/>
            <a:pathLst>
              <a:path w="1831361" h="2123318">
                <a:moveTo>
                  <a:pt x="0" y="0"/>
                </a:moveTo>
                <a:lnTo>
                  <a:pt x="1831362" y="0"/>
                </a:lnTo>
                <a:lnTo>
                  <a:pt x="1831362" y="2123318"/>
                </a:lnTo>
                <a:lnTo>
                  <a:pt x="0" y="212331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Freeform 11"/>
          <p:cNvSpPr/>
          <p:nvPr/>
        </p:nvSpPr>
        <p:spPr>
          <a:xfrm>
            <a:off x="12903480" y="2664360"/>
            <a:ext cx="4509360" cy="285480"/>
          </a:xfrm>
          <a:custGeom>
            <a:avLst/>
            <a:gdLst/>
            <a:ahLst/>
            <a:rect l="l" t="t" r="r" b="b"/>
            <a:pathLst>
              <a:path w="4509918" h="286075">
                <a:moveTo>
                  <a:pt x="0" y="0"/>
                </a:moveTo>
                <a:lnTo>
                  <a:pt x="4509918" y="0"/>
                </a:lnTo>
                <a:lnTo>
                  <a:pt x="4509918" y="286075"/>
                </a:lnTo>
                <a:lnTo>
                  <a:pt x="0" y="28607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Freeform 2"/>
          <p:cNvSpPr/>
          <p:nvPr/>
        </p:nvSpPr>
        <p:spPr>
          <a:xfrm>
            <a:off x="16056720" y="22212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30" y="0"/>
                </a:lnTo>
                <a:lnTo>
                  <a:pt x="847030" y="806569"/>
                </a:lnTo>
                <a:lnTo>
                  <a:pt x="0" y="8065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Freeform 3"/>
          <p:cNvSpPr/>
          <p:nvPr/>
        </p:nvSpPr>
        <p:spPr>
          <a:xfrm rot="21294600">
            <a:off x="8486640" y="8511120"/>
            <a:ext cx="11481480" cy="2755080"/>
          </a:xfrm>
          <a:custGeom>
            <a:avLst/>
            <a:gdLst/>
            <a:ahLst/>
            <a:rect l="l" t="t" r="r" b="b"/>
            <a:pathLst>
              <a:path w="11482143" h="2755714">
                <a:moveTo>
                  <a:pt x="0" y="0"/>
                </a:moveTo>
                <a:lnTo>
                  <a:pt x="11482143" y="0"/>
                </a:lnTo>
                <a:lnTo>
                  <a:pt x="11482143" y="2755714"/>
                </a:lnTo>
                <a:lnTo>
                  <a:pt x="0" y="27557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Freeform 4"/>
          <p:cNvSpPr/>
          <p:nvPr/>
        </p:nvSpPr>
        <p:spPr>
          <a:xfrm rot="2500200">
            <a:off x="-1070640" y="8284320"/>
            <a:ext cx="5049720" cy="2688480"/>
          </a:xfrm>
          <a:custGeom>
            <a:avLst/>
            <a:gdLst/>
            <a:ahLst/>
            <a:rect l="l" t="t" r="r" b="b"/>
            <a:pathLst>
              <a:path w="5050443" h="2689361">
                <a:moveTo>
                  <a:pt x="0" y="0"/>
                </a:moveTo>
                <a:lnTo>
                  <a:pt x="5050443" y="0"/>
                </a:lnTo>
                <a:lnTo>
                  <a:pt x="5050443" y="2689361"/>
                </a:lnTo>
                <a:lnTo>
                  <a:pt x="0" y="26893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Freeform 5"/>
          <p:cNvSpPr/>
          <p:nvPr/>
        </p:nvSpPr>
        <p:spPr>
          <a:xfrm>
            <a:off x="1028880" y="2228400"/>
            <a:ext cx="16385400" cy="5837040"/>
          </a:xfrm>
          <a:custGeom>
            <a:avLst/>
            <a:gdLst/>
            <a:ahLst/>
            <a:rect l="l" t="t" r="r" b="b"/>
            <a:pathLst>
              <a:path w="16386192" h="5837581">
                <a:moveTo>
                  <a:pt x="0" y="0"/>
                </a:moveTo>
                <a:lnTo>
                  <a:pt x="16386192" y="0"/>
                </a:lnTo>
                <a:lnTo>
                  <a:pt x="16386192" y="5837581"/>
                </a:lnTo>
                <a:lnTo>
                  <a:pt x="0" y="583758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TextBox 6"/>
          <p:cNvSpPr/>
          <p:nvPr/>
        </p:nvSpPr>
        <p:spPr>
          <a:xfrm>
            <a:off x="2989800" y="767160"/>
            <a:ext cx="5278320" cy="18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197"/>
              </a:lnSpc>
              <a:buNone/>
            </a:pPr>
            <a:r>
              <a:rPr b="0" lang="en-US" sz="5710" spc="-1" strike="noStrike">
                <a:solidFill>
                  <a:srgbClr val="000000"/>
                </a:solidFill>
                <a:latin typeface="Bree Serif"/>
                <a:ea typeface="Bree Serif"/>
              </a:rPr>
              <a:t>Jenkins Pipeline</a:t>
            </a:r>
            <a:endParaRPr b="0" lang="en-US" sz="5710" spc="-1" strike="noStrike">
              <a:latin typeface="Arial"/>
            </a:endParaRPr>
          </a:p>
        </p:txBody>
      </p:sp>
      <p:sp>
        <p:nvSpPr>
          <p:cNvPr id="264" name="TextBox 7"/>
          <p:cNvSpPr/>
          <p:nvPr/>
        </p:nvSpPr>
        <p:spPr>
          <a:xfrm>
            <a:off x="17022960" y="29304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000000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0000"/>
            </a:gs>
            <a:gs pos="100000">
              <a:srgbClr val="737373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Freeform 2"/>
          <p:cNvSpPr/>
          <p:nvPr/>
        </p:nvSpPr>
        <p:spPr>
          <a:xfrm>
            <a:off x="4341960" y="2616480"/>
            <a:ext cx="9603360" cy="5053320"/>
          </a:xfrm>
          <a:custGeom>
            <a:avLst/>
            <a:gdLst/>
            <a:ahLst/>
            <a:rect l="l" t="t" r="r" b="b"/>
            <a:pathLst>
              <a:path w="9604004" h="5054107">
                <a:moveTo>
                  <a:pt x="0" y="0"/>
                </a:moveTo>
                <a:lnTo>
                  <a:pt x="9604004" y="0"/>
                </a:lnTo>
                <a:lnTo>
                  <a:pt x="9604004" y="5054108"/>
                </a:lnTo>
                <a:lnTo>
                  <a:pt x="0" y="50541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Freeform 3"/>
          <p:cNvSpPr/>
          <p:nvPr/>
        </p:nvSpPr>
        <p:spPr>
          <a:xfrm>
            <a:off x="-1427400" y="8440200"/>
            <a:ext cx="3732120" cy="2794320"/>
          </a:xfrm>
          <a:custGeom>
            <a:avLst/>
            <a:gdLst/>
            <a:ahLst/>
            <a:rect l="l" t="t" r="r" b="b"/>
            <a:pathLst>
              <a:path w="3733002" h="2795085">
                <a:moveTo>
                  <a:pt x="0" y="0"/>
                </a:moveTo>
                <a:lnTo>
                  <a:pt x="3733002" y="0"/>
                </a:lnTo>
                <a:lnTo>
                  <a:pt x="3733002" y="2795085"/>
                </a:lnTo>
                <a:lnTo>
                  <a:pt x="0" y="27950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Freeform 4"/>
          <p:cNvSpPr/>
          <p:nvPr/>
        </p:nvSpPr>
        <p:spPr>
          <a:xfrm>
            <a:off x="671040" y="9837720"/>
            <a:ext cx="3268440" cy="779760"/>
          </a:xfrm>
          <a:custGeom>
            <a:avLst/>
            <a:gdLst/>
            <a:ahLst/>
            <a:rect l="l" t="t" r="r" b="b"/>
            <a:pathLst>
              <a:path w="3269335" h="780554">
                <a:moveTo>
                  <a:pt x="0" y="0"/>
                </a:moveTo>
                <a:lnTo>
                  <a:pt x="3269334" y="0"/>
                </a:lnTo>
                <a:lnTo>
                  <a:pt x="3269334" y="780554"/>
                </a:lnTo>
                <a:lnTo>
                  <a:pt x="0" y="7805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Freeform 5"/>
          <p:cNvSpPr/>
          <p:nvPr/>
        </p:nvSpPr>
        <p:spPr>
          <a:xfrm>
            <a:off x="-865080" y="760320"/>
            <a:ext cx="3384360" cy="3924000"/>
          </a:xfrm>
          <a:custGeom>
            <a:avLst/>
            <a:gdLst/>
            <a:ahLst/>
            <a:rect l="l" t="t" r="r" b="b"/>
            <a:pathLst>
              <a:path w="3385047" h="3924692">
                <a:moveTo>
                  <a:pt x="0" y="0"/>
                </a:moveTo>
                <a:lnTo>
                  <a:pt x="3385046" y="0"/>
                </a:lnTo>
                <a:lnTo>
                  <a:pt x="3385046" y="3924692"/>
                </a:lnTo>
                <a:lnTo>
                  <a:pt x="0" y="39246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Freeform 6"/>
          <p:cNvSpPr/>
          <p:nvPr/>
        </p:nvSpPr>
        <p:spPr>
          <a:xfrm rot="11510400">
            <a:off x="15129360" y="5449320"/>
            <a:ext cx="3384360" cy="3924000"/>
          </a:xfrm>
          <a:custGeom>
            <a:avLst/>
            <a:gdLst/>
            <a:ahLst/>
            <a:rect l="l" t="t" r="r" b="b"/>
            <a:pathLst>
              <a:path w="3385047" h="3924692">
                <a:moveTo>
                  <a:pt x="0" y="0"/>
                </a:moveTo>
                <a:lnTo>
                  <a:pt x="3385046" y="0"/>
                </a:lnTo>
                <a:lnTo>
                  <a:pt x="3385046" y="3924692"/>
                </a:lnTo>
                <a:lnTo>
                  <a:pt x="0" y="39246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Freeform 7"/>
          <p:cNvSpPr/>
          <p:nvPr/>
        </p:nvSpPr>
        <p:spPr>
          <a:xfrm rot="10504200">
            <a:off x="13873680" y="-324000"/>
            <a:ext cx="3268440" cy="779760"/>
          </a:xfrm>
          <a:custGeom>
            <a:avLst/>
            <a:gdLst/>
            <a:ahLst/>
            <a:rect l="l" t="t" r="r" b="b"/>
            <a:pathLst>
              <a:path w="3269335" h="780554">
                <a:moveTo>
                  <a:pt x="0" y="0"/>
                </a:moveTo>
                <a:lnTo>
                  <a:pt x="3269335" y="0"/>
                </a:lnTo>
                <a:lnTo>
                  <a:pt x="3269335" y="780553"/>
                </a:lnTo>
                <a:lnTo>
                  <a:pt x="0" y="78055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Freeform 8"/>
          <p:cNvSpPr/>
          <p:nvPr/>
        </p:nvSpPr>
        <p:spPr>
          <a:xfrm>
            <a:off x="15600960" y="28656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29" y="0"/>
                </a:lnTo>
                <a:lnTo>
                  <a:pt x="847029" y="806569"/>
                </a:lnTo>
                <a:lnTo>
                  <a:pt x="0" y="8065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TextBox 9"/>
          <p:cNvSpPr/>
          <p:nvPr/>
        </p:nvSpPr>
        <p:spPr>
          <a:xfrm>
            <a:off x="4715640" y="3240720"/>
            <a:ext cx="8855640" cy="331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3062"/>
              </a:lnSpc>
              <a:buNone/>
              <a:tabLst>
                <a:tab algn="l" pos="0"/>
              </a:tabLst>
            </a:pPr>
            <a:r>
              <a:rPr b="0" lang="en-US" sz="10370" spc="-1" strike="noStrike">
                <a:solidFill>
                  <a:srgbClr val="ffffff"/>
                </a:solidFill>
                <a:latin typeface="Bree Serif"/>
                <a:ea typeface="Bree Serif"/>
              </a:rPr>
              <a:t>Docker-Compose</a:t>
            </a:r>
            <a:endParaRPr b="0" lang="en-US" sz="10370" spc="-1" strike="noStrike">
              <a:latin typeface="Arial"/>
            </a:endParaRPr>
          </a:p>
        </p:txBody>
      </p:sp>
      <p:sp>
        <p:nvSpPr>
          <p:cNvPr id="273" name="TextBox 10"/>
          <p:cNvSpPr/>
          <p:nvPr/>
        </p:nvSpPr>
        <p:spPr>
          <a:xfrm>
            <a:off x="16574040" y="23904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ffffff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Freeform 2"/>
          <p:cNvSpPr/>
          <p:nvPr/>
        </p:nvSpPr>
        <p:spPr>
          <a:xfrm rot="21294600">
            <a:off x="8486640" y="8511120"/>
            <a:ext cx="11481480" cy="2755080"/>
          </a:xfrm>
          <a:custGeom>
            <a:avLst/>
            <a:gdLst/>
            <a:ahLst/>
            <a:rect l="l" t="t" r="r" b="b"/>
            <a:pathLst>
              <a:path w="11482143" h="2755714">
                <a:moveTo>
                  <a:pt x="0" y="0"/>
                </a:moveTo>
                <a:lnTo>
                  <a:pt x="11482143" y="0"/>
                </a:lnTo>
                <a:lnTo>
                  <a:pt x="11482143" y="2755714"/>
                </a:lnTo>
                <a:lnTo>
                  <a:pt x="0" y="27557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Freeform 3"/>
          <p:cNvSpPr/>
          <p:nvPr/>
        </p:nvSpPr>
        <p:spPr>
          <a:xfrm rot="2500200">
            <a:off x="-1070640" y="8284320"/>
            <a:ext cx="5049720" cy="2688480"/>
          </a:xfrm>
          <a:custGeom>
            <a:avLst/>
            <a:gdLst/>
            <a:ahLst/>
            <a:rect l="l" t="t" r="r" b="b"/>
            <a:pathLst>
              <a:path w="5050443" h="2689361">
                <a:moveTo>
                  <a:pt x="0" y="0"/>
                </a:moveTo>
                <a:lnTo>
                  <a:pt x="5050443" y="0"/>
                </a:lnTo>
                <a:lnTo>
                  <a:pt x="5050443" y="2689361"/>
                </a:lnTo>
                <a:lnTo>
                  <a:pt x="0" y="26893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TextBox 4"/>
          <p:cNvSpPr/>
          <p:nvPr/>
        </p:nvSpPr>
        <p:spPr>
          <a:xfrm>
            <a:off x="2903760" y="767160"/>
            <a:ext cx="5450760" cy="18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197"/>
              </a:lnSpc>
              <a:buNone/>
            </a:pPr>
            <a:r>
              <a:rPr b="0" lang="en-US" sz="5710" spc="-1" strike="noStrike">
                <a:solidFill>
                  <a:srgbClr val="000000"/>
                </a:solidFill>
                <a:latin typeface="Bree Serif"/>
                <a:ea typeface="Bree Serif"/>
              </a:rPr>
              <a:t>Docker-Compose</a:t>
            </a:r>
            <a:endParaRPr b="0" lang="en-US" sz="5710" spc="-1" strike="noStrike">
              <a:latin typeface="Arial"/>
            </a:endParaRPr>
          </a:p>
        </p:txBody>
      </p:sp>
      <p:sp>
        <p:nvSpPr>
          <p:cNvPr id="277" name="Freeform 5"/>
          <p:cNvSpPr/>
          <p:nvPr/>
        </p:nvSpPr>
        <p:spPr>
          <a:xfrm>
            <a:off x="3596400" y="3524760"/>
            <a:ext cx="2950920" cy="186480"/>
          </a:xfrm>
          <a:custGeom>
            <a:avLst/>
            <a:gdLst/>
            <a:ahLst/>
            <a:rect l="l" t="t" r="r" b="b"/>
            <a:pathLst>
              <a:path w="2951538" h="187223">
                <a:moveTo>
                  <a:pt x="0" y="0"/>
                </a:moveTo>
                <a:lnTo>
                  <a:pt x="2951538" y="0"/>
                </a:lnTo>
                <a:lnTo>
                  <a:pt x="2951538" y="187223"/>
                </a:lnTo>
                <a:lnTo>
                  <a:pt x="0" y="18722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TextBox 6"/>
          <p:cNvSpPr/>
          <p:nvPr/>
        </p:nvSpPr>
        <p:spPr>
          <a:xfrm>
            <a:off x="2464560" y="3022920"/>
            <a:ext cx="437940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38"/>
              </a:lnSpc>
              <a:buNone/>
            </a:pPr>
            <a:r>
              <a:rPr b="1" lang="en-US" sz="3020" spc="-60" strike="noStrike">
                <a:solidFill>
                  <a:srgbClr val="000000"/>
                </a:solidFill>
                <a:latin typeface="Canva Sans Bold"/>
                <a:ea typeface="Canva Sans Bold"/>
              </a:rPr>
              <a:t>Project Context:</a:t>
            </a:r>
            <a:endParaRPr b="0" lang="en-US" sz="3020" spc="-1" strike="noStrike">
              <a:latin typeface="Arial"/>
            </a:endParaRPr>
          </a:p>
        </p:txBody>
      </p:sp>
      <p:sp>
        <p:nvSpPr>
          <p:cNvPr id="279" name="Freeform 7"/>
          <p:cNvSpPr/>
          <p:nvPr/>
        </p:nvSpPr>
        <p:spPr>
          <a:xfrm>
            <a:off x="11646000" y="3557160"/>
            <a:ext cx="2442600" cy="154440"/>
          </a:xfrm>
          <a:custGeom>
            <a:avLst/>
            <a:gdLst/>
            <a:ahLst/>
            <a:rect l="l" t="t" r="r" b="b"/>
            <a:pathLst>
              <a:path w="2443470" h="154995">
                <a:moveTo>
                  <a:pt x="0" y="0"/>
                </a:moveTo>
                <a:lnTo>
                  <a:pt x="2443470" y="0"/>
                </a:lnTo>
                <a:lnTo>
                  <a:pt x="2443470" y="154995"/>
                </a:lnTo>
                <a:lnTo>
                  <a:pt x="0" y="1549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TextBox 8"/>
          <p:cNvSpPr/>
          <p:nvPr/>
        </p:nvSpPr>
        <p:spPr>
          <a:xfrm>
            <a:off x="10373040" y="3052440"/>
            <a:ext cx="485964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198"/>
              </a:lnSpc>
              <a:buNone/>
            </a:pPr>
            <a:r>
              <a:rPr b="1" lang="en-US" sz="3000" spc="-60" strike="noStrike">
                <a:solidFill>
                  <a:srgbClr val="000000"/>
                </a:solidFill>
                <a:latin typeface="Canva Sans Bold"/>
                <a:ea typeface="Canva Sans Bold"/>
              </a:rPr>
              <a:t>Benefits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81" name="TextBox 9"/>
          <p:cNvSpPr/>
          <p:nvPr/>
        </p:nvSpPr>
        <p:spPr>
          <a:xfrm>
            <a:off x="2464560" y="3885480"/>
            <a:ext cx="7160040" cy="31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41800" indent="-270720">
              <a:lnSpc>
                <a:spcPts val="351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Docker Compose was used to orchestrate multiple containers on the app server:</a:t>
            </a:r>
            <a:endParaRPr b="0" lang="en-US" sz="2510" spc="-1" strike="noStrike">
              <a:latin typeface="Arial"/>
            </a:endParaRPr>
          </a:p>
          <a:p>
            <a:pPr lvl="1" marL="541800" indent="-270720">
              <a:lnSpc>
                <a:spcPts val="3512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The application container for PetClinic.</a:t>
            </a:r>
            <a:endParaRPr b="0" lang="en-US" sz="2510" spc="-1" strike="noStrike">
              <a:latin typeface="Arial"/>
            </a:endParaRPr>
          </a:p>
          <a:p>
            <a:pPr lvl="1" marL="541800" indent="-270720">
              <a:lnSpc>
                <a:spcPts val="3512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A MySQL database container to store app data.</a:t>
            </a:r>
            <a:endParaRPr b="0" lang="en-US" sz="2510" spc="-1" strike="noStrike">
              <a:latin typeface="Arial"/>
            </a:endParaRPr>
          </a:p>
          <a:p>
            <a:pPr lvl="1" marL="541800" indent="-270720">
              <a:lnSpc>
                <a:spcPts val="3512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A Nginx load balancer to distribute traffic between containers.</a:t>
            </a:r>
            <a:endParaRPr b="0" lang="en-US" sz="2510" spc="-1" strike="noStrike">
              <a:latin typeface="Arial"/>
            </a:endParaRPr>
          </a:p>
        </p:txBody>
      </p:sp>
      <p:sp>
        <p:nvSpPr>
          <p:cNvPr id="282" name="TextBox 10"/>
          <p:cNvSpPr/>
          <p:nvPr/>
        </p:nvSpPr>
        <p:spPr>
          <a:xfrm>
            <a:off x="10061280" y="3879000"/>
            <a:ext cx="6561720" cy="222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41080" indent="-270360">
              <a:lnSpc>
                <a:spcPts val="3509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Simplified deployment with one command to launch all services.</a:t>
            </a:r>
            <a:endParaRPr b="0" lang="en-US" sz="2510" spc="-1" strike="noStrike">
              <a:latin typeface="Arial"/>
            </a:endParaRPr>
          </a:p>
          <a:p>
            <a:pPr lvl="1" marL="541080" indent="-270360">
              <a:lnSpc>
                <a:spcPts val="3509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Streamlined integration with Jenkins pipeline for seamless deployments.</a:t>
            </a:r>
            <a:endParaRPr b="0" lang="en-US" sz="2510" spc="-1" strike="noStrike">
              <a:latin typeface="Arial"/>
            </a:endParaRPr>
          </a:p>
          <a:p>
            <a:pPr>
              <a:lnSpc>
                <a:spcPts val="3509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83" name="Freeform 11"/>
          <p:cNvSpPr/>
          <p:nvPr/>
        </p:nvSpPr>
        <p:spPr>
          <a:xfrm>
            <a:off x="15388200" y="22212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29" y="0"/>
                </a:lnTo>
                <a:lnTo>
                  <a:pt x="847029" y="806569"/>
                </a:lnTo>
                <a:lnTo>
                  <a:pt x="0" y="8065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TextBox 12"/>
          <p:cNvSpPr/>
          <p:nvPr/>
        </p:nvSpPr>
        <p:spPr>
          <a:xfrm>
            <a:off x="16361280" y="17460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000000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Freeform 2"/>
          <p:cNvSpPr/>
          <p:nvPr/>
        </p:nvSpPr>
        <p:spPr>
          <a:xfrm rot="2500200">
            <a:off x="-766800" y="8942040"/>
            <a:ext cx="5049720" cy="2688480"/>
          </a:xfrm>
          <a:custGeom>
            <a:avLst/>
            <a:gdLst/>
            <a:ahLst/>
            <a:rect l="l" t="t" r="r" b="b"/>
            <a:pathLst>
              <a:path w="5050443" h="2689361">
                <a:moveTo>
                  <a:pt x="0" y="0"/>
                </a:moveTo>
                <a:lnTo>
                  <a:pt x="5050444" y="0"/>
                </a:lnTo>
                <a:lnTo>
                  <a:pt x="5050444" y="2689362"/>
                </a:lnTo>
                <a:lnTo>
                  <a:pt x="0" y="26893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Freeform 3"/>
          <p:cNvSpPr/>
          <p:nvPr/>
        </p:nvSpPr>
        <p:spPr>
          <a:xfrm>
            <a:off x="15388200" y="22212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29" y="0"/>
                </a:lnTo>
                <a:lnTo>
                  <a:pt x="847029" y="806569"/>
                </a:lnTo>
                <a:lnTo>
                  <a:pt x="0" y="8065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7" name="Group 4"/>
          <p:cNvGrpSpPr/>
          <p:nvPr/>
        </p:nvGrpSpPr>
        <p:grpSpPr>
          <a:xfrm>
            <a:off x="862200" y="1465200"/>
            <a:ext cx="16982640" cy="5703480"/>
            <a:chOff x="862200" y="1465200"/>
            <a:chExt cx="16982640" cy="5703480"/>
          </a:xfrm>
        </p:grpSpPr>
        <p:sp>
          <p:nvSpPr>
            <p:cNvPr id="288" name="Freeform 5"/>
            <p:cNvSpPr/>
            <p:nvPr/>
          </p:nvSpPr>
          <p:spPr>
            <a:xfrm>
              <a:off x="862200" y="1645920"/>
              <a:ext cx="16982640" cy="5522760"/>
            </a:xfrm>
            <a:custGeom>
              <a:avLst/>
              <a:gdLst/>
              <a:ahLst/>
              <a:rect l="l" t="t" r="r" b="b"/>
              <a:pathLst>
                <a:path w="4472995" h="1454729">
                  <a:moveTo>
                    <a:pt x="0" y="0"/>
                  </a:moveTo>
                  <a:lnTo>
                    <a:pt x="4472995" y="0"/>
                  </a:lnTo>
                  <a:lnTo>
                    <a:pt x="4472995" y="1454729"/>
                  </a:lnTo>
                  <a:lnTo>
                    <a:pt x="0" y="1454729"/>
                  </a:lnTo>
                  <a:close/>
                </a:path>
              </a:pathLst>
            </a:custGeom>
            <a:solidFill>
              <a:srgbClr val="f2e98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TextBox 6"/>
            <p:cNvSpPr/>
            <p:nvPr/>
          </p:nvSpPr>
          <p:spPr>
            <a:xfrm>
              <a:off x="862200" y="1465200"/>
              <a:ext cx="16982640" cy="570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0" name="Group 7"/>
          <p:cNvGrpSpPr/>
          <p:nvPr/>
        </p:nvGrpSpPr>
        <p:grpSpPr>
          <a:xfrm>
            <a:off x="1758240" y="2295360"/>
            <a:ext cx="6859080" cy="4263840"/>
            <a:chOff x="1758240" y="2295360"/>
            <a:chExt cx="6859080" cy="4263840"/>
          </a:xfrm>
        </p:grpSpPr>
        <p:sp>
          <p:nvSpPr>
            <p:cNvPr id="291" name="Freeform 8"/>
            <p:cNvSpPr/>
            <p:nvPr/>
          </p:nvSpPr>
          <p:spPr>
            <a:xfrm>
              <a:off x="1758240" y="2512440"/>
              <a:ext cx="6859080" cy="4046760"/>
            </a:xfrm>
            <a:custGeom>
              <a:avLst/>
              <a:gdLst/>
              <a:ahLst/>
              <a:rect l="l" t="t" r="r" b="b"/>
              <a:pathLst>
                <a:path w="1806651" h="1065980">
                  <a:moveTo>
                    <a:pt x="0" y="0"/>
                  </a:moveTo>
                  <a:lnTo>
                    <a:pt x="1806651" y="0"/>
                  </a:lnTo>
                  <a:lnTo>
                    <a:pt x="1806651" y="1065980"/>
                  </a:lnTo>
                  <a:lnTo>
                    <a:pt x="0" y="1065980"/>
                  </a:lnTo>
                  <a:close/>
                </a:path>
              </a:pathLst>
            </a:custGeom>
            <a:solidFill>
              <a:srgbClr val="f2e982"/>
            </a:solidFill>
            <a:ln cap="sq" w="38100">
              <a:solidFill>
                <a:srgbClr val="000000"/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TextBox 9"/>
            <p:cNvSpPr/>
            <p:nvPr/>
          </p:nvSpPr>
          <p:spPr>
            <a:xfrm>
              <a:off x="1758240" y="2295360"/>
              <a:ext cx="6859080" cy="426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3" name="Group 10"/>
          <p:cNvGrpSpPr/>
          <p:nvPr/>
        </p:nvGrpSpPr>
        <p:grpSpPr>
          <a:xfrm>
            <a:off x="2112120" y="2688120"/>
            <a:ext cx="1463400" cy="1124640"/>
            <a:chOff x="2112120" y="2688120"/>
            <a:chExt cx="1463400" cy="1124640"/>
          </a:xfrm>
        </p:grpSpPr>
        <p:sp>
          <p:nvSpPr>
            <p:cNvPr id="294" name="Freeform 11"/>
            <p:cNvSpPr/>
            <p:nvPr/>
          </p:nvSpPr>
          <p:spPr>
            <a:xfrm>
              <a:off x="2112120" y="2904840"/>
              <a:ext cx="1463400" cy="907560"/>
            </a:xfrm>
            <a:custGeom>
              <a:avLst/>
              <a:gdLst/>
              <a:ahLst/>
              <a:rect l="l" t="t" r="r" b="b"/>
              <a:pathLst>
                <a:path w="385598" h="239236">
                  <a:moveTo>
                    <a:pt x="0" y="0"/>
                  </a:moveTo>
                  <a:lnTo>
                    <a:pt x="385598" y="0"/>
                  </a:lnTo>
                  <a:lnTo>
                    <a:pt x="385598" y="239236"/>
                  </a:lnTo>
                  <a:lnTo>
                    <a:pt x="0" y="239236"/>
                  </a:lnTo>
                  <a:close/>
                </a:path>
              </a:pathLst>
            </a:custGeom>
            <a:solidFill>
              <a:srgbClr val="f2e982"/>
            </a:solidFill>
            <a:ln cap="sq" w="38100">
              <a:solidFill>
                <a:srgbClr val="000000"/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TextBox 12"/>
            <p:cNvSpPr/>
            <p:nvPr/>
          </p:nvSpPr>
          <p:spPr>
            <a:xfrm>
              <a:off x="2112120" y="2688120"/>
              <a:ext cx="1463400" cy="1124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473"/>
                </a:lnSpc>
                <a:buNone/>
              </a:pPr>
              <a:r>
                <a:rPr b="1" lang="en-US" sz="3190" spc="-63" strike="noStrike">
                  <a:solidFill>
                    <a:srgbClr val="000000"/>
                  </a:solidFill>
                  <a:latin typeface="Canva Sans Bold"/>
                  <a:ea typeface="Canva Sans Bold"/>
                </a:rPr>
                <a:t>1</a:t>
              </a:r>
              <a:endParaRPr b="0" lang="en-US" sz="3190" spc="-1" strike="noStrike">
                <a:latin typeface="Arial"/>
              </a:endParaRPr>
            </a:p>
          </p:txBody>
        </p:sp>
      </p:grpSp>
      <p:grpSp>
        <p:nvGrpSpPr>
          <p:cNvPr id="296" name="Group 13"/>
          <p:cNvGrpSpPr/>
          <p:nvPr/>
        </p:nvGrpSpPr>
        <p:grpSpPr>
          <a:xfrm>
            <a:off x="9360720" y="2107800"/>
            <a:ext cx="4443480" cy="1704600"/>
            <a:chOff x="9360720" y="2107800"/>
            <a:chExt cx="4443480" cy="1704600"/>
          </a:xfrm>
        </p:grpSpPr>
        <p:sp>
          <p:nvSpPr>
            <p:cNvPr id="297" name="Freeform 14"/>
            <p:cNvSpPr/>
            <p:nvPr/>
          </p:nvSpPr>
          <p:spPr>
            <a:xfrm>
              <a:off x="9360720" y="2324880"/>
              <a:ext cx="4443480" cy="1487520"/>
            </a:xfrm>
            <a:custGeom>
              <a:avLst/>
              <a:gdLst/>
              <a:ahLst/>
              <a:rect l="l" t="t" r="r" b="b"/>
              <a:pathLst>
                <a:path w="1170501" h="391993">
                  <a:moveTo>
                    <a:pt x="0" y="0"/>
                  </a:moveTo>
                  <a:lnTo>
                    <a:pt x="1170501" y="0"/>
                  </a:lnTo>
                  <a:lnTo>
                    <a:pt x="1170501" y="391993"/>
                  </a:lnTo>
                  <a:lnTo>
                    <a:pt x="0" y="391993"/>
                  </a:lnTo>
                  <a:close/>
                </a:path>
              </a:pathLst>
            </a:custGeom>
            <a:solidFill>
              <a:srgbClr val="f2e982"/>
            </a:solidFill>
            <a:ln cap="sq" w="38100">
              <a:solidFill>
                <a:srgbClr val="000000"/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TextBox 15"/>
            <p:cNvSpPr/>
            <p:nvPr/>
          </p:nvSpPr>
          <p:spPr>
            <a:xfrm>
              <a:off x="9360720" y="2107800"/>
              <a:ext cx="4443480" cy="170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473"/>
                </a:lnSpc>
                <a:buNone/>
              </a:pPr>
              <a:r>
                <a:rPr b="1" lang="en-US" sz="3190" spc="-63" strike="noStrike">
                  <a:solidFill>
                    <a:srgbClr val="000000"/>
                  </a:solidFill>
                  <a:latin typeface="Canva Sans Bold"/>
                  <a:ea typeface="Canva Sans Bold"/>
                </a:rPr>
                <a:t> </a:t>
              </a:r>
              <a:r>
                <a:rPr b="1" lang="en-US" sz="3190" spc="-63" strike="noStrike">
                  <a:solidFill>
                    <a:srgbClr val="000000"/>
                  </a:solidFill>
                  <a:latin typeface="Canva Sans Bold"/>
                  <a:ea typeface="Canva Sans Bold"/>
                </a:rPr>
                <a:t>MySQL</a:t>
              </a:r>
              <a:endParaRPr b="0" lang="en-US" sz="3190" spc="-1" strike="noStrike">
                <a:latin typeface="Arial"/>
              </a:endParaRPr>
            </a:p>
          </p:txBody>
        </p:sp>
      </p:grpSp>
      <p:grpSp>
        <p:nvGrpSpPr>
          <p:cNvPr id="299" name="Group 16"/>
          <p:cNvGrpSpPr/>
          <p:nvPr/>
        </p:nvGrpSpPr>
        <p:grpSpPr>
          <a:xfrm>
            <a:off x="2112120" y="4472280"/>
            <a:ext cx="1463400" cy="1124640"/>
            <a:chOff x="2112120" y="4472280"/>
            <a:chExt cx="1463400" cy="1124640"/>
          </a:xfrm>
        </p:grpSpPr>
        <p:sp>
          <p:nvSpPr>
            <p:cNvPr id="300" name="Freeform 17"/>
            <p:cNvSpPr/>
            <p:nvPr/>
          </p:nvSpPr>
          <p:spPr>
            <a:xfrm>
              <a:off x="2112120" y="4689360"/>
              <a:ext cx="1463400" cy="907560"/>
            </a:xfrm>
            <a:custGeom>
              <a:avLst/>
              <a:gdLst/>
              <a:ahLst/>
              <a:rect l="l" t="t" r="r" b="b"/>
              <a:pathLst>
                <a:path w="385598" h="239236">
                  <a:moveTo>
                    <a:pt x="0" y="0"/>
                  </a:moveTo>
                  <a:lnTo>
                    <a:pt x="385598" y="0"/>
                  </a:lnTo>
                  <a:lnTo>
                    <a:pt x="385598" y="239236"/>
                  </a:lnTo>
                  <a:lnTo>
                    <a:pt x="0" y="239236"/>
                  </a:lnTo>
                  <a:close/>
                </a:path>
              </a:pathLst>
            </a:custGeom>
            <a:solidFill>
              <a:srgbClr val="f2e982"/>
            </a:solidFill>
            <a:ln cap="sq" w="38100">
              <a:solidFill>
                <a:srgbClr val="000000"/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TextBox 18"/>
            <p:cNvSpPr/>
            <p:nvPr/>
          </p:nvSpPr>
          <p:spPr>
            <a:xfrm>
              <a:off x="2112120" y="4472280"/>
              <a:ext cx="1463400" cy="1124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473"/>
                </a:lnSpc>
                <a:buNone/>
              </a:pPr>
              <a:r>
                <a:rPr b="1" lang="en-US" sz="3190" spc="-63" strike="noStrike">
                  <a:solidFill>
                    <a:srgbClr val="000000"/>
                  </a:solidFill>
                  <a:latin typeface="Canva Sans Bold"/>
                  <a:ea typeface="Canva Sans Bold"/>
                </a:rPr>
                <a:t>4</a:t>
              </a:r>
              <a:endParaRPr b="0" lang="en-US" sz="3190" spc="-1" strike="noStrike">
                <a:latin typeface="Arial"/>
              </a:endParaRPr>
            </a:p>
          </p:txBody>
        </p:sp>
      </p:grpSp>
      <p:grpSp>
        <p:nvGrpSpPr>
          <p:cNvPr id="302" name="Group 19"/>
          <p:cNvGrpSpPr/>
          <p:nvPr/>
        </p:nvGrpSpPr>
        <p:grpSpPr>
          <a:xfrm>
            <a:off x="4314960" y="2688120"/>
            <a:ext cx="1463400" cy="1124640"/>
            <a:chOff x="4314960" y="2688120"/>
            <a:chExt cx="1463400" cy="1124640"/>
          </a:xfrm>
        </p:grpSpPr>
        <p:sp>
          <p:nvSpPr>
            <p:cNvPr id="303" name="Freeform 20"/>
            <p:cNvSpPr/>
            <p:nvPr/>
          </p:nvSpPr>
          <p:spPr>
            <a:xfrm>
              <a:off x="4314960" y="2904840"/>
              <a:ext cx="1463400" cy="907560"/>
            </a:xfrm>
            <a:custGeom>
              <a:avLst/>
              <a:gdLst/>
              <a:ahLst/>
              <a:rect l="l" t="t" r="r" b="b"/>
              <a:pathLst>
                <a:path w="385598" h="239236">
                  <a:moveTo>
                    <a:pt x="0" y="0"/>
                  </a:moveTo>
                  <a:lnTo>
                    <a:pt x="385598" y="0"/>
                  </a:lnTo>
                  <a:lnTo>
                    <a:pt x="385598" y="239236"/>
                  </a:lnTo>
                  <a:lnTo>
                    <a:pt x="0" y="239236"/>
                  </a:lnTo>
                  <a:close/>
                </a:path>
              </a:pathLst>
            </a:custGeom>
            <a:solidFill>
              <a:srgbClr val="f2e982"/>
            </a:solidFill>
            <a:ln cap="sq" w="38100">
              <a:solidFill>
                <a:srgbClr val="000000"/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TextBox 21"/>
            <p:cNvSpPr/>
            <p:nvPr/>
          </p:nvSpPr>
          <p:spPr>
            <a:xfrm>
              <a:off x="4314960" y="2688120"/>
              <a:ext cx="1463400" cy="1124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473"/>
                </a:lnSpc>
                <a:buNone/>
              </a:pPr>
              <a:r>
                <a:rPr b="1" lang="en-US" sz="3190" spc="-63" strike="noStrike">
                  <a:solidFill>
                    <a:srgbClr val="000000"/>
                  </a:solidFill>
                  <a:latin typeface="Canva Sans Bold"/>
                  <a:ea typeface="Canva Sans Bold"/>
                </a:rPr>
                <a:t>2</a:t>
              </a:r>
              <a:endParaRPr b="0" lang="en-US" sz="3190" spc="-1" strike="noStrike">
                <a:latin typeface="Arial"/>
              </a:endParaRPr>
            </a:p>
          </p:txBody>
        </p:sp>
      </p:grpSp>
      <p:grpSp>
        <p:nvGrpSpPr>
          <p:cNvPr id="305" name="Group 22"/>
          <p:cNvGrpSpPr/>
          <p:nvPr/>
        </p:nvGrpSpPr>
        <p:grpSpPr>
          <a:xfrm>
            <a:off x="4224960" y="4504680"/>
            <a:ext cx="1463400" cy="1124640"/>
            <a:chOff x="4224960" y="4504680"/>
            <a:chExt cx="1463400" cy="1124640"/>
          </a:xfrm>
        </p:grpSpPr>
        <p:sp>
          <p:nvSpPr>
            <p:cNvPr id="306" name="Freeform 23"/>
            <p:cNvSpPr/>
            <p:nvPr/>
          </p:nvSpPr>
          <p:spPr>
            <a:xfrm>
              <a:off x="4224960" y="4721760"/>
              <a:ext cx="1463400" cy="907560"/>
            </a:xfrm>
            <a:custGeom>
              <a:avLst/>
              <a:gdLst/>
              <a:ahLst/>
              <a:rect l="l" t="t" r="r" b="b"/>
              <a:pathLst>
                <a:path w="385598" h="239236">
                  <a:moveTo>
                    <a:pt x="0" y="0"/>
                  </a:moveTo>
                  <a:lnTo>
                    <a:pt x="385598" y="0"/>
                  </a:lnTo>
                  <a:lnTo>
                    <a:pt x="385598" y="239236"/>
                  </a:lnTo>
                  <a:lnTo>
                    <a:pt x="0" y="239236"/>
                  </a:lnTo>
                  <a:close/>
                </a:path>
              </a:pathLst>
            </a:custGeom>
            <a:solidFill>
              <a:srgbClr val="f2e982"/>
            </a:solidFill>
            <a:ln cap="sq" w="38100">
              <a:solidFill>
                <a:srgbClr val="000000"/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TextBox 24"/>
            <p:cNvSpPr/>
            <p:nvPr/>
          </p:nvSpPr>
          <p:spPr>
            <a:xfrm>
              <a:off x="4224960" y="4504680"/>
              <a:ext cx="1463400" cy="1124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473"/>
                </a:lnSpc>
                <a:buNone/>
              </a:pPr>
              <a:r>
                <a:rPr b="1" lang="en-US" sz="3190" spc="-63" strike="noStrike">
                  <a:solidFill>
                    <a:srgbClr val="000000"/>
                  </a:solidFill>
                  <a:latin typeface="Canva Sans Bold"/>
                  <a:ea typeface="Canva Sans Bold"/>
                </a:rPr>
                <a:t>5</a:t>
              </a:r>
              <a:endParaRPr b="0" lang="en-US" sz="3190" spc="-1" strike="noStrike">
                <a:latin typeface="Arial"/>
              </a:endParaRPr>
            </a:p>
          </p:txBody>
        </p:sp>
      </p:grpSp>
      <p:grpSp>
        <p:nvGrpSpPr>
          <p:cNvPr id="308" name="Group 25"/>
          <p:cNvGrpSpPr/>
          <p:nvPr/>
        </p:nvGrpSpPr>
        <p:grpSpPr>
          <a:xfrm>
            <a:off x="6522120" y="2688120"/>
            <a:ext cx="1463400" cy="1124640"/>
            <a:chOff x="6522120" y="2688120"/>
            <a:chExt cx="1463400" cy="1124640"/>
          </a:xfrm>
        </p:grpSpPr>
        <p:sp>
          <p:nvSpPr>
            <p:cNvPr id="309" name="Freeform 26"/>
            <p:cNvSpPr/>
            <p:nvPr/>
          </p:nvSpPr>
          <p:spPr>
            <a:xfrm>
              <a:off x="6522120" y="2904840"/>
              <a:ext cx="1463400" cy="907560"/>
            </a:xfrm>
            <a:custGeom>
              <a:avLst/>
              <a:gdLst/>
              <a:ahLst/>
              <a:rect l="l" t="t" r="r" b="b"/>
              <a:pathLst>
                <a:path w="385598" h="239236">
                  <a:moveTo>
                    <a:pt x="0" y="0"/>
                  </a:moveTo>
                  <a:lnTo>
                    <a:pt x="385598" y="0"/>
                  </a:lnTo>
                  <a:lnTo>
                    <a:pt x="385598" y="239236"/>
                  </a:lnTo>
                  <a:lnTo>
                    <a:pt x="0" y="239236"/>
                  </a:lnTo>
                  <a:close/>
                </a:path>
              </a:pathLst>
            </a:custGeom>
            <a:solidFill>
              <a:srgbClr val="f2e982"/>
            </a:solidFill>
            <a:ln cap="sq" w="38100">
              <a:solidFill>
                <a:srgbClr val="000000"/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TextBox 27"/>
            <p:cNvSpPr/>
            <p:nvPr/>
          </p:nvSpPr>
          <p:spPr>
            <a:xfrm>
              <a:off x="6522120" y="2688120"/>
              <a:ext cx="1463400" cy="1124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473"/>
                </a:lnSpc>
                <a:buNone/>
              </a:pPr>
              <a:r>
                <a:rPr b="1" lang="en-US" sz="3190" spc="-63" strike="noStrike">
                  <a:solidFill>
                    <a:srgbClr val="000000"/>
                  </a:solidFill>
                  <a:latin typeface="Canva Sans Bold"/>
                  <a:ea typeface="Canva Sans Bold"/>
                </a:rPr>
                <a:t>3</a:t>
              </a:r>
              <a:endParaRPr b="0" lang="en-US" sz="3190" spc="-1" strike="noStrike">
                <a:latin typeface="Arial"/>
              </a:endParaRPr>
            </a:p>
          </p:txBody>
        </p:sp>
      </p:grpSp>
      <p:grpSp>
        <p:nvGrpSpPr>
          <p:cNvPr id="311" name="Group 28"/>
          <p:cNvGrpSpPr/>
          <p:nvPr/>
        </p:nvGrpSpPr>
        <p:grpSpPr>
          <a:xfrm>
            <a:off x="9452520" y="4854240"/>
            <a:ext cx="4443480" cy="1704600"/>
            <a:chOff x="9452520" y="4854240"/>
            <a:chExt cx="4443480" cy="1704600"/>
          </a:xfrm>
        </p:grpSpPr>
        <p:sp>
          <p:nvSpPr>
            <p:cNvPr id="312" name="Freeform 29"/>
            <p:cNvSpPr/>
            <p:nvPr/>
          </p:nvSpPr>
          <p:spPr>
            <a:xfrm>
              <a:off x="9452520" y="5071320"/>
              <a:ext cx="4443480" cy="1487520"/>
            </a:xfrm>
            <a:custGeom>
              <a:avLst/>
              <a:gdLst/>
              <a:ahLst/>
              <a:rect l="l" t="t" r="r" b="b"/>
              <a:pathLst>
                <a:path w="1170501" h="391993">
                  <a:moveTo>
                    <a:pt x="0" y="0"/>
                  </a:moveTo>
                  <a:lnTo>
                    <a:pt x="1170501" y="0"/>
                  </a:lnTo>
                  <a:lnTo>
                    <a:pt x="1170501" y="391993"/>
                  </a:lnTo>
                  <a:lnTo>
                    <a:pt x="0" y="391993"/>
                  </a:lnTo>
                  <a:close/>
                </a:path>
              </a:pathLst>
            </a:custGeom>
            <a:solidFill>
              <a:srgbClr val="f2e982"/>
            </a:solidFill>
            <a:ln cap="sq" w="38100">
              <a:solidFill>
                <a:srgbClr val="000000"/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TextBox 30"/>
            <p:cNvSpPr/>
            <p:nvPr/>
          </p:nvSpPr>
          <p:spPr>
            <a:xfrm>
              <a:off x="9452520" y="4854240"/>
              <a:ext cx="4443480" cy="1704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4473"/>
                </a:lnSpc>
                <a:buNone/>
              </a:pPr>
              <a:r>
                <a:rPr b="1" lang="en-US" sz="3190" spc="-63" strike="noStrike">
                  <a:solidFill>
                    <a:srgbClr val="000000"/>
                  </a:solidFill>
                  <a:latin typeface="Canva Sans Bold"/>
                  <a:ea typeface="Canva Sans Bold"/>
                </a:rPr>
                <a:t> </a:t>
              </a:r>
              <a:r>
                <a:rPr b="1" lang="en-US" sz="3190" spc="-63" strike="noStrike">
                  <a:solidFill>
                    <a:srgbClr val="000000"/>
                  </a:solidFill>
                  <a:latin typeface="Canva Sans Bold"/>
                  <a:ea typeface="Canva Sans Bold"/>
                </a:rPr>
                <a:t>Nginx load balancer</a:t>
              </a:r>
              <a:endParaRPr b="0" lang="en-US" sz="3190" spc="-1" strike="noStrike">
                <a:latin typeface="Arial"/>
              </a:endParaRPr>
            </a:p>
          </p:txBody>
        </p:sp>
      </p:grpSp>
      <p:grpSp>
        <p:nvGrpSpPr>
          <p:cNvPr id="314" name="Group 31"/>
          <p:cNvGrpSpPr/>
          <p:nvPr/>
        </p:nvGrpSpPr>
        <p:grpSpPr>
          <a:xfrm>
            <a:off x="9074520" y="4682520"/>
            <a:ext cx="37440" cy="38160"/>
            <a:chOff x="9074520" y="4682520"/>
            <a:chExt cx="37440" cy="38160"/>
          </a:xfrm>
        </p:grpSpPr>
        <p:sp>
          <p:nvSpPr>
            <p:cNvPr id="315" name="Freeform 32"/>
            <p:cNvSpPr/>
            <p:nvPr/>
          </p:nvSpPr>
          <p:spPr>
            <a:xfrm>
              <a:off x="9074520" y="4682520"/>
              <a:ext cx="37440" cy="38160"/>
            </a:xfrm>
            <a:custGeom>
              <a:avLst/>
              <a:gdLst/>
              <a:ahLst/>
              <a:rect l="l" t="t" r="r" b="b"/>
              <a:pathLst>
                <a:path w="50800" h="52070">
                  <a:moveTo>
                    <a:pt x="50800" y="17780"/>
                  </a:moveTo>
                  <a:cubicBezTo>
                    <a:pt x="29210" y="52070"/>
                    <a:pt x="8890" y="45720"/>
                    <a:pt x="5080" y="38100"/>
                  </a:cubicBezTo>
                  <a:cubicBezTo>
                    <a:pt x="0" y="30480"/>
                    <a:pt x="3810" y="10160"/>
                    <a:pt x="11430" y="5080"/>
                  </a:cubicBezTo>
                  <a:cubicBezTo>
                    <a:pt x="17780" y="0"/>
                    <a:pt x="44450" y="6350"/>
                    <a:pt x="44450" y="6350"/>
                  </a:cubicBezTo>
                </a:path>
              </a:pathLst>
            </a:custGeom>
            <a:solidFill>
              <a:srgbClr val="22252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6" name="Group 33"/>
          <p:cNvGrpSpPr/>
          <p:nvPr/>
        </p:nvGrpSpPr>
        <p:grpSpPr>
          <a:xfrm>
            <a:off x="15810480" y="3476520"/>
            <a:ext cx="1911960" cy="1541160"/>
            <a:chOff x="15810480" y="3476520"/>
            <a:chExt cx="1911960" cy="1541160"/>
          </a:xfrm>
        </p:grpSpPr>
        <p:sp>
          <p:nvSpPr>
            <p:cNvPr id="317" name="Freeform 34"/>
            <p:cNvSpPr/>
            <p:nvPr/>
          </p:nvSpPr>
          <p:spPr>
            <a:xfrm>
              <a:off x="15810480" y="3657600"/>
              <a:ext cx="1911960" cy="1360080"/>
            </a:xfrm>
            <a:custGeom>
              <a:avLst/>
              <a:gdLst/>
              <a:ahLst/>
              <a:rect l="l" t="t" r="r" b="b"/>
              <a:pathLst>
                <a:path w="503756" h="358441">
                  <a:moveTo>
                    <a:pt x="179220" y="0"/>
                  </a:moveTo>
                  <a:lnTo>
                    <a:pt x="324535" y="0"/>
                  </a:lnTo>
                  <a:cubicBezTo>
                    <a:pt x="423516" y="0"/>
                    <a:pt x="503756" y="80240"/>
                    <a:pt x="503756" y="179220"/>
                  </a:cubicBezTo>
                  <a:lnTo>
                    <a:pt x="503756" y="179220"/>
                  </a:lnTo>
                  <a:cubicBezTo>
                    <a:pt x="503756" y="278201"/>
                    <a:pt x="423516" y="358441"/>
                    <a:pt x="324535" y="358441"/>
                  </a:cubicBezTo>
                  <a:lnTo>
                    <a:pt x="179220" y="358441"/>
                  </a:lnTo>
                  <a:cubicBezTo>
                    <a:pt x="80240" y="358441"/>
                    <a:pt x="0" y="278201"/>
                    <a:pt x="0" y="179220"/>
                  </a:cubicBezTo>
                  <a:lnTo>
                    <a:pt x="0" y="179220"/>
                  </a:lnTo>
                  <a:cubicBezTo>
                    <a:pt x="0" y="80240"/>
                    <a:pt x="80240" y="0"/>
                    <a:pt x="17922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0000"/>
                </a:gs>
                <a:gs pos="100000">
                  <a:srgbClr val="c89116"/>
                </a:gs>
              </a:gsLst>
              <a:lin ang="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TextBox 35"/>
            <p:cNvSpPr/>
            <p:nvPr/>
          </p:nvSpPr>
          <p:spPr>
            <a:xfrm>
              <a:off x="15810480" y="3476520"/>
              <a:ext cx="1911960" cy="1541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214"/>
                </a:lnSpc>
                <a:buNone/>
              </a:pPr>
              <a:r>
                <a:rPr b="1" lang="en-US" sz="2300" spc="-46" strike="noStrike">
                  <a:solidFill>
                    <a:srgbClr val="ffffff"/>
                  </a:solidFill>
                  <a:latin typeface="Canva Sans Bold"/>
                  <a:ea typeface="Canva Sans Bold"/>
                </a:rPr>
                <a:t>Request</a:t>
              </a:r>
              <a:endParaRPr b="0" lang="en-US" sz="2300" spc="-1" strike="noStrike">
                <a:latin typeface="Arial"/>
              </a:endParaRPr>
            </a:p>
          </p:txBody>
        </p:sp>
      </p:grpSp>
      <p:sp>
        <p:nvSpPr>
          <p:cNvPr id="319" name="TextBox 36"/>
          <p:cNvSpPr/>
          <p:nvPr/>
        </p:nvSpPr>
        <p:spPr>
          <a:xfrm>
            <a:off x="6923160" y="367920"/>
            <a:ext cx="5451480" cy="18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197"/>
              </a:lnSpc>
              <a:buNone/>
            </a:pPr>
            <a:r>
              <a:rPr b="0" lang="en-US" sz="5710" spc="-1" strike="noStrike">
                <a:solidFill>
                  <a:srgbClr val="000000"/>
                </a:solidFill>
                <a:latin typeface="Bree Serif"/>
                <a:ea typeface="Bree Serif"/>
              </a:rPr>
              <a:t>Docker-Compose</a:t>
            </a:r>
            <a:endParaRPr b="0" lang="en-US" sz="5710" spc="-1" strike="noStrike">
              <a:latin typeface="Arial"/>
            </a:endParaRPr>
          </a:p>
        </p:txBody>
      </p:sp>
      <p:sp>
        <p:nvSpPr>
          <p:cNvPr id="320" name="TextBox 37"/>
          <p:cNvSpPr/>
          <p:nvPr/>
        </p:nvSpPr>
        <p:spPr>
          <a:xfrm>
            <a:off x="16361280" y="17460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000000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321" name="TextBox 38"/>
          <p:cNvSpPr/>
          <p:nvPr/>
        </p:nvSpPr>
        <p:spPr>
          <a:xfrm>
            <a:off x="1476360" y="1980720"/>
            <a:ext cx="2318400" cy="56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462"/>
              </a:lnSpc>
              <a:buNone/>
            </a:pPr>
            <a:r>
              <a:rPr b="1" lang="en-US" sz="3190" spc="-63" strike="noStrike">
                <a:solidFill>
                  <a:srgbClr val="000000"/>
                </a:solidFill>
                <a:latin typeface="Canva Sans Bold"/>
                <a:ea typeface="Canva Sans Bold"/>
              </a:rPr>
              <a:t>PetClinic</a:t>
            </a:r>
            <a:endParaRPr b="0" lang="en-US" sz="3190" spc="-1" strike="noStrike">
              <a:latin typeface="Arial"/>
            </a:endParaRPr>
          </a:p>
        </p:txBody>
      </p:sp>
      <p:sp>
        <p:nvSpPr>
          <p:cNvPr id="322" name="AutoShape 39"/>
          <p:cNvSpPr/>
          <p:nvPr/>
        </p:nvSpPr>
        <p:spPr>
          <a:xfrm flipH="1">
            <a:off x="14077800" y="4337640"/>
            <a:ext cx="1732320" cy="1299240"/>
          </a:xfrm>
          <a:prstGeom prst="line">
            <a:avLst/>
          </a:prstGeom>
          <a:ln w="38100">
            <a:solidFill>
              <a:srgbClr val="000000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AutoShape 40"/>
          <p:cNvSpPr/>
          <p:nvPr/>
        </p:nvSpPr>
        <p:spPr>
          <a:xfrm flipH="1" flipV="1">
            <a:off x="8617680" y="5597640"/>
            <a:ext cx="814320" cy="749520"/>
          </a:xfrm>
          <a:prstGeom prst="line">
            <a:avLst/>
          </a:prstGeom>
          <a:ln w="38100">
            <a:solidFill>
              <a:srgbClr val="000000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AutoShape 41"/>
          <p:cNvSpPr/>
          <p:nvPr/>
        </p:nvSpPr>
        <p:spPr>
          <a:xfrm flipV="1">
            <a:off x="8617680" y="3069000"/>
            <a:ext cx="742680" cy="1467000"/>
          </a:xfrm>
          <a:prstGeom prst="line">
            <a:avLst/>
          </a:prstGeom>
          <a:ln w="38100">
            <a:solidFill>
              <a:srgbClr val="000000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2"/>
          <p:cNvGrpSpPr/>
          <p:nvPr/>
        </p:nvGrpSpPr>
        <p:grpSpPr>
          <a:xfrm>
            <a:off x="1648800" y="4716000"/>
            <a:ext cx="14990040" cy="4030560"/>
            <a:chOff x="1648800" y="4716000"/>
            <a:chExt cx="14990040" cy="4030560"/>
          </a:xfrm>
        </p:grpSpPr>
        <p:sp>
          <p:nvSpPr>
            <p:cNvPr id="50" name="Freeform 3"/>
            <p:cNvSpPr/>
            <p:nvPr/>
          </p:nvSpPr>
          <p:spPr>
            <a:xfrm>
              <a:off x="1648800" y="4896720"/>
              <a:ext cx="14990040" cy="3849840"/>
            </a:xfrm>
            <a:custGeom>
              <a:avLst/>
              <a:gdLst/>
              <a:ahLst/>
              <a:rect l="l" t="t" r="r" b="b"/>
              <a:pathLst>
                <a:path w="3948166" h="1014104">
                  <a:moveTo>
                    <a:pt x="0" y="0"/>
                  </a:moveTo>
                  <a:lnTo>
                    <a:pt x="3948166" y="0"/>
                  </a:lnTo>
                  <a:lnTo>
                    <a:pt x="3948166" y="1014104"/>
                  </a:lnTo>
                  <a:lnTo>
                    <a:pt x="0" y="1014104"/>
                  </a:lnTo>
                  <a:close/>
                </a:path>
              </a:pathLst>
            </a:custGeom>
            <a:solidFill>
              <a:srgbClr val="f2e98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TextBox 4"/>
            <p:cNvSpPr/>
            <p:nvPr/>
          </p:nvSpPr>
          <p:spPr>
            <a:xfrm>
              <a:off x="1648800" y="4716000"/>
              <a:ext cx="14990040" cy="4030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359"/>
                </a:lnSpc>
                <a:buNone/>
              </a:pPr>
              <a:r>
                <a:rPr b="0" lang="en-US" sz="2400" spc="-1" strike="noStrike">
                  <a:solidFill>
                    <a:srgbClr val="000000"/>
                  </a:solidFill>
                  <a:latin typeface="Open Sauce"/>
                  <a:ea typeface="Open Sauce"/>
                </a:rPr>
                <a:t>This project revolves around a pipeline to automate a sample application's build, testing, and deployment.</a:t>
              </a:r>
              <a:endParaRPr b="0" lang="en-US" sz="2400" spc="-1" strike="noStrike">
                <a:latin typeface="Arial"/>
              </a:endParaRPr>
            </a:p>
            <a:p>
              <a:pPr algn="ctr">
                <a:lnSpc>
                  <a:spcPts val="3359"/>
                </a:lnSpc>
                <a:buNone/>
              </a:pPr>
              <a:r>
                <a:rPr b="0" lang="en-US" sz="2400" spc="-1" strike="noStrike">
                  <a:solidFill>
                    <a:srgbClr val="000000"/>
                  </a:solidFill>
                  <a:latin typeface="Open Sauce"/>
                  <a:ea typeface="Open Sauce"/>
                </a:rPr>
                <a:t> </a:t>
              </a:r>
              <a:r>
                <a:rPr b="0" lang="en-US" sz="2400" spc="-1" strike="noStrike">
                  <a:solidFill>
                    <a:srgbClr val="000000"/>
                  </a:solidFill>
                  <a:latin typeface="Open Sauce"/>
                  <a:ea typeface="Open Sauce"/>
                </a:rPr>
                <a:t>It Utilizes Jenkins for continuous integration, Docker for containerization, and Ansible for configuration management. It Implements automated testing and deployment to a cloud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52" name="Freeform 5"/>
          <p:cNvSpPr/>
          <p:nvPr/>
        </p:nvSpPr>
        <p:spPr>
          <a:xfrm>
            <a:off x="13022280" y="8323920"/>
            <a:ext cx="3125520" cy="745560"/>
          </a:xfrm>
          <a:custGeom>
            <a:avLst/>
            <a:gdLst/>
            <a:ahLst/>
            <a:rect l="l" t="t" r="r" b="b"/>
            <a:pathLst>
              <a:path w="3126366" h="746420">
                <a:moveTo>
                  <a:pt x="0" y="0"/>
                </a:moveTo>
                <a:lnTo>
                  <a:pt x="3126366" y="0"/>
                </a:lnTo>
                <a:lnTo>
                  <a:pt x="3126366" y="746419"/>
                </a:lnTo>
                <a:lnTo>
                  <a:pt x="0" y="7464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Freeform 6"/>
          <p:cNvSpPr/>
          <p:nvPr/>
        </p:nvSpPr>
        <p:spPr>
          <a:xfrm>
            <a:off x="1028880" y="8424000"/>
            <a:ext cx="4878720" cy="645840"/>
          </a:xfrm>
          <a:custGeom>
            <a:avLst/>
            <a:gdLst/>
            <a:ahLst/>
            <a:rect l="l" t="t" r="r" b="b"/>
            <a:pathLst>
              <a:path w="4879321" h="646510">
                <a:moveTo>
                  <a:pt x="0" y="0"/>
                </a:moveTo>
                <a:lnTo>
                  <a:pt x="4879321" y="0"/>
                </a:lnTo>
                <a:lnTo>
                  <a:pt x="4879321" y="646510"/>
                </a:lnTo>
                <a:lnTo>
                  <a:pt x="0" y="6465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Freeform 7"/>
          <p:cNvSpPr/>
          <p:nvPr/>
        </p:nvSpPr>
        <p:spPr>
          <a:xfrm>
            <a:off x="3004200" y="-61560"/>
            <a:ext cx="11218320" cy="4966200"/>
          </a:xfrm>
          <a:custGeom>
            <a:avLst/>
            <a:gdLst/>
            <a:ahLst/>
            <a:rect l="l" t="t" r="r" b="b"/>
            <a:pathLst>
              <a:path w="11219031" h="4967065">
                <a:moveTo>
                  <a:pt x="0" y="0"/>
                </a:moveTo>
                <a:lnTo>
                  <a:pt x="11219030" y="0"/>
                </a:lnTo>
                <a:lnTo>
                  <a:pt x="11219030" y="4967065"/>
                </a:lnTo>
                <a:lnTo>
                  <a:pt x="0" y="49670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TextBox 8"/>
          <p:cNvSpPr/>
          <p:nvPr/>
        </p:nvSpPr>
        <p:spPr>
          <a:xfrm>
            <a:off x="2529360" y="5008680"/>
            <a:ext cx="13228560" cy="8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064"/>
              </a:lnSpc>
              <a:buNone/>
              <a:tabLst>
                <a:tab algn="l" pos="0"/>
              </a:tabLst>
            </a:pPr>
            <a:r>
              <a:rPr b="0" lang="en-US" sz="5600" spc="-1" strike="noStrike">
                <a:solidFill>
                  <a:srgbClr val="000000"/>
                </a:solidFill>
                <a:latin typeface="Bree Serif"/>
                <a:ea typeface="Bree Serif"/>
              </a:rPr>
              <a:t>Project Overview</a:t>
            </a:r>
            <a:endParaRPr b="0" lang="en-US" sz="5600" spc="-1" strike="noStrike">
              <a:latin typeface="Arial"/>
            </a:endParaRPr>
          </a:p>
        </p:txBody>
      </p:sp>
      <p:sp>
        <p:nvSpPr>
          <p:cNvPr id="56" name="Freeform 9"/>
          <p:cNvSpPr/>
          <p:nvPr/>
        </p:nvSpPr>
        <p:spPr>
          <a:xfrm>
            <a:off x="15646320" y="39240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30" y="0"/>
                </a:lnTo>
                <a:lnTo>
                  <a:pt x="847030" y="806570"/>
                </a:lnTo>
                <a:lnTo>
                  <a:pt x="0" y="8065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TextBox 10"/>
          <p:cNvSpPr/>
          <p:nvPr/>
        </p:nvSpPr>
        <p:spPr>
          <a:xfrm>
            <a:off x="16619760" y="34452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000000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0000"/>
            </a:gs>
            <a:gs pos="100000">
              <a:srgbClr val="737373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Freeform 2"/>
          <p:cNvSpPr/>
          <p:nvPr/>
        </p:nvSpPr>
        <p:spPr>
          <a:xfrm>
            <a:off x="4311720" y="2509920"/>
            <a:ext cx="9603360" cy="5053320"/>
          </a:xfrm>
          <a:custGeom>
            <a:avLst/>
            <a:gdLst/>
            <a:ahLst/>
            <a:rect l="l" t="t" r="r" b="b"/>
            <a:pathLst>
              <a:path w="9604004" h="5054107">
                <a:moveTo>
                  <a:pt x="0" y="0"/>
                </a:moveTo>
                <a:lnTo>
                  <a:pt x="9604004" y="0"/>
                </a:lnTo>
                <a:lnTo>
                  <a:pt x="9604004" y="5054107"/>
                </a:lnTo>
                <a:lnTo>
                  <a:pt x="0" y="505410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TextBox 3"/>
          <p:cNvSpPr/>
          <p:nvPr/>
        </p:nvSpPr>
        <p:spPr>
          <a:xfrm>
            <a:off x="4669920" y="3999960"/>
            <a:ext cx="8886240" cy="166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3107"/>
              </a:lnSpc>
              <a:buNone/>
              <a:tabLst>
                <a:tab algn="l" pos="0"/>
              </a:tabLst>
            </a:pPr>
            <a:r>
              <a:rPr b="0" lang="en-US" sz="10400" spc="-1" strike="noStrike">
                <a:solidFill>
                  <a:srgbClr val="ffffff"/>
                </a:solidFill>
                <a:latin typeface="Bree Serif"/>
                <a:ea typeface="Bree Serif"/>
              </a:rPr>
              <a:t> </a:t>
            </a:r>
            <a:r>
              <a:rPr b="0" lang="en-US" sz="10400" spc="-1" strike="noStrike">
                <a:solidFill>
                  <a:srgbClr val="ffffff"/>
                </a:solidFill>
                <a:latin typeface="Bree Serif"/>
                <a:ea typeface="Bree Serif"/>
              </a:rPr>
              <a:t>Monitoring</a:t>
            </a:r>
            <a:endParaRPr b="0" lang="en-US" sz="10400" spc="-1" strike="noStrike">
              <a:latin typeface="Arial"/>
            </a:endParaRPr>
          </a:p>
        </p:txBody>
      </p:sp>
      <p:sp>
        <p:nvSpPr>
          <p:cNvPr id="327" name="Freeform 4"/>
          <p:cNvSpPr/>
          <p:nvPr/>
        </p:nvSpPr>
        <p:spPr>
          <a:xfrm>
            <a:off x="-1457640" y="8334000"/>
            <a:ext cx="3732120" cy="2794320"/>
          </a:xfrm>
          <a:custGeom>
            <a:avLst/>
            <a:gdLst/>
            <a:ahLst/>
            <a:rect l="l" t="t" r="r" b="b"/>
            <a:pathLst>
              <a:path w="3733002" h="2795085">
                <a:moveTo>
                  <a:pt x="0" y="0"/>
                </a:moveTo>
                <a:lnTo>
                  <a:pt x="3733002" y="0"/>
                </a:lnTo>
                <a:lnTo>
                  <a:pt x="3733002" y="2795085"/>
                </a:lnTo>
                <a:lnTo>
                  <a:pt x="0" y="27950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Freeform 5"/>
          <p:cNvSpPr/>
          <p:nvPr/>
        </p:nvSpPr>
        <p:spPr>
          <a:xfrm>
            <a:off x="640440" y="9731520"/>
            <a:ext cx="3268440" cy="779760"/>
          </a:xfrm>
          <a:custGeom>
            <a:avLst/>
            <a:gdLst/>
            <a:ahLst/>
            <a:rect l="l" t="t" r="r" b="b"/>
            <a:pathLst>
              <a:path w="3269335" h="780554">
                <a:moveTo>
                  <a:pt x="0" y="0"/>
                </a:moveTo>
                <a:lnTo>
                  <a:pt x="3269334" y="0"/>
                </a:lnTo>
                <a:lnTo>
                  <a:pt x="3269334" y="780553"/>
                </a:lnTo>
                <a:lnTo>
                  <a:pt x="0" y="78055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Freeform 6"/>
          <p:cNvSpPr/>
          <p:nvPr/>
        </p:nvSpPr>
        <p:spPr>
          <a:xfrm>
            <a:off x="-895680" y="654120"/>
            <a:ext cx="3384360" cy="3924000"/>
          </a:xfrm>
          <a:custGeom>
            <a:avLst/>
            <a:gdLst/>
            <a:ahLst/>
            <a:rect l="l" t="t" r="r" b="b"/>
            <a:pathLst>
              <a:path w="3385047" h="3924692">
                <a:moveTo>
                  <a:pt x="0" y="0"/>
                </a:moveTo>
                <a:lnTo>
                  <a:pt x="3385047" y="0"/>
                </a:lnTo>
                <a:lnTo>
                  <a:pt x="3385047" y="3924691"/>
                </a:lnTo>
                <a:lnTo>
                  <a:pt x="0" y="392469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Freeform 7"/>
          <p:cNvSpPr/>
          <p:nvPr/>
        </p:nvSpPr>
        <p:spPr>
          <a:xfrm rot="11510400">
            <a:off x="15099120" y="5343120"/>
            <a:ext cx="3384360" cy="3924000"/>
          </a:xfrm>
          <a:custGeom>
            <a:avLst/>
            <a:gdLst/>
            <a:ahLst/>
            <a:rect l="l" t="t" r="r" b="b"/>
            <a:pathLst>
              <a:path w="3385047" h="3924692">
                <a:moveTo>
                  <a:pt x="0" y="0"/>
                </a:moveTo>
                <a:lnTo>
                  <a:pt x="3385046" y="0"/>
                </a:lnTo>
                <a:lnTo>
                  <a:pt x="3385046" y="3924692"/>
                </a:lnTo>
                <a:lnTo>
                  <a:pt x="0" y="39246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Freeform 8"/>
          <p:cNvSpPr/>
          <p:nvPr/>
        </p:nvSpPr>
        <p:spPr>
          <a:xfrm rot="10504200">
            <a:off x="13873680" y="-324000"/>
            <a:ext cx="3268440" cy="779760"/>
          </a:xfrm>
          <a:custGeom>
            <a:avLst/>
            <a:gdLst/>
            <a:ahLst/>
            <a:rect l="l" t="t" r="r" b="b"/>
            <a:pathLst>
              <a:path w="3269335" h="780554">
                <a:moveTo>
                  <a:pt x="0" y="0"/>
                </a:moveTo>
                <a:lnTo>
                  <a:pt x="3269335" y="0"/>
                </a:lnTo>
                <a:lnTo>
                  <a:pt x="3269335" y="780553"/>
                </a:lnTo>
                <a:lnTo>
                  <a:pt x="0" y="78055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Freeform 9"/>
          <p:cNvSpPr/>
          <p:nvPr/>
        </p:nvSpPr>
        <p:spPr>
          <a:xfrm>
            <a:off x="15600960" y="28656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29" y="0"/>
                </a:lnTo>
                <a:lnTo>
                  <a:pt x="847029" y="806569"/>
                </a:lnTo>
                <a:lnTo>
                  <a:pt x="0" y="8065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TextBox 10"/>
          <p:cNvSpPr/>
          <p:nvPr/>
        </p:nvSpPr>
        <p:spPr>
          <a:xfrm>
            <a:off x="16574040" y="23904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ffffff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Freeform 2"/>
          <p:cNvSpPr/>
          <p:nvPr/>
        </p:nvSpPr>
        <p:spPr>
          <a:xfrm rot="21294600">
            <a:off x="8486640" y="8511120"/>
            <a:ext cx="11481480" cy="2755080"/>
          </a:xfrm>
          <a:custGeom>
            <a:avLst/>
            <a:gdLst/>
            <a:ahLst/>
            <a:rect l="l" t="t" r="r" b="b"/>
            <a:pathLst>
              <a:path w="11482143" h="2755714">
                <a:moveTo>
                  <a:pt x="0" y="0"/>
                </a:moveTo>
                <a:lnTo>
                  <a:pt x="11482143" y="0"/>
                </a:lnTo>
                <a:lnTo>
                  <a:pt x="11482143" y="2755714"/>
                </a:lnTo>
                <a:lnTo>
                  <a:pt x="0" y="27557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Freeform 3"/>
          <p:cNvSpPr/>
          <p:nvPr/>
        </p:nvSpPr>
        <p:spPr>
          <a:xfrm rot="2500200">
            <a:off x="-1070640" y="8284320"/>
            <a:ext cx="5049720" cy="2688480"/>
          </a:xfrm>
          <a:custGeom>
            <a:avLst/>
            <a:gdLst/>
            <a:ahLst/>
            <a:rect l="l" t="t" r="r" b="b"/>
            <a:pathLst>
              <a:path w="5050443" h="2689361">
                <a:moveTo>
                  <a:pt x="0" y="0"/>
                </a:moveTo>
                <a:lnTo>
                  <a:pt x="5050443" y="0"/>
                </a:lnTo>
                <a:lnTo>
                  <a:pt x="5050443" y="2689361"/>
                </a:lnTo>
                <a:lnTo>
                  <a:pt x="0" y="26893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TextBox 4"/>
          <p:cNvSpPr/>
          <p:nvPr/>
        </p:nvSpPr>
        <p:spPr>
          <a:xfrm>
            <a:off x="3792240" y="767160"/>
            <a:ext cx="3673800" cy="18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197"/>
              </a:lnSpc>
              <a:buNone/>
            </a:pPr>
            <a:r>
              <a:rPr b="0" lang="en-US" sz="5710" spc="-1" strike="noStrike">
                <a:solidFill>
                  <a:srgbClr val="000000"/>
                </a:solidFill>
                <a:latin typeface="Bree Serif"/>
                <a:ea typeface="Bree Serif"/>
              </a:rPr>
              <a:t>Monitoring</a:t>
            </a:r>
            <a:endParaRPr b="0" lang="en-US" sz="5710" spc="-1" strike="noStrike">
              <a:latin typeface="Arial"/>
            </a:endParaRPr>
          </a:p>
        </p:txBody>
      </p:sp>
      <p:sp>
        <p:nvSpPr>
          <p:cNvPr id="337" name="Freeform 5"/>
          <p:cNvSpPr/>
          <p:nvPr/>
        </p:nvSpPr>
        <p:spPr>
          <a:xfrm>
            <a:off x="3596400" y="3524760"/>
            <a:ext cx="2950920" cy="186480"/>
          </a:xfrm>
          <a:custGeom>
            <a:avLst/>
            <a:gdLst/>
            <a:ahLst/>
            <a:rect l="l" t="t" r="r" b="b"/>
            <a:pathLst>
              <a:path w="2951538" h="187223">
                <a:moveTo>
                  <a:pt x="0" y="0"/>
                </a:moveTo>
                <a:lnTo>
                  <a:pt x="2951538" y="0"/>
                </a:lnTo>
                <a:lnTo>
                  <a:pt x="2951538" y="187223"/>
                </a:lnTo>
                <a:lnTo>
                  <a:pt x="0" y="18722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TextBox 6"/>
          <p:cNvSpPr/>
          <p:nvPr/>
        </p:nvSpPr>
        <p:spPr>
          <a:xfrm>
            <a:off x="2464560" y="3022920"/>
            <a:ext cx="437940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38"/>
              </a:lnSpc>
              <a:buNone/>
            </a:pPr>
            <a:r>
              <a:rPr b="1" lang="en-US" sz="3020" spc="-60" strike="noStrike">
                <a:solidFill>
                  <a:srgbClr val="000000"/>
                </a:solidFill>
                <a:latin typeface="Canva Sans Bold"/>
                <a:ea typeface="Canva Sans Bold"/>
              </a:rPr>
              <a:t>Project Context:</a:t>
            </a:r>
            <a:endParaRPr b="0" lang="en-US" sz="3020" spc="-1" strike="noStrike">
              <a:latin typeface="Arial"/>
            </a:endParaRPr>
          </a:p>
        </p:txBody>
      </p:sp>
      <p:sp>
        <p:nvSpPr>
          <p:cNvPr id="339" name="Freeform 7"/>
          <p:cNvSpPr/>
          <p:nvPr/>
        </p:nvSpPr>
        <p:spPr>
          <a:xfrm>
            <a:off x="3685680" y="6587640"/>
            <a:ext cx="2442600" cy="154440"/>
          </a:xfrm>
          <a:custGeom>
            <a:avLst/>
            <a:gdLst/>
            <a:ahLst/>
            <a:rect l="l" t="t" r="r" b="b"/>
            <a:pathLst>
              <a:path w="2443470" h="154995">
                <a:moveTo>
                  <a:pt x="0" y="0"/>
                </a:moveTo>
                <a:lnTo>
                  <a:pt x="2443470" y="0"/>
                </a:lnTo>
                <a:lnTo>
                  <a:pt x="2443470" y="154995"/>
                </a:lnTo>
                <a:lnTo>
                  <a:pt x="0" y="1549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TextBox 8"/>
          <p:cNvSpPr/>
          <p:nvPr/>
        </p:nvSpPr>
        <p:spPr>
          <a:xfrm>
            <a:off x="2412720" y="6083280"/>
            <a:ext cx="485964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198"/>
              </a:lnSpc>
              <a:buNone/>
            </a:pPr>
            <a:r>
              <a:rPr b="1" lang="en-US" sz="3000" spc="-60" strike="noStrike">
                <a:solidFill>
                  <a:srgbClr val="000000"/>
                </a:solidFill>
                <a:latin typeface="Canva Sans Bold"/>
                <a:ea typeface="Canva Sans Bold"/>
              </a:rPr>
              <a:t>Key Metrics Tracked: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41" name="TextBox 9"/>
          <p:cNvSpPr/>
          <p:nvPr/>
        </p:nvSpPr>
        <p:spPr>
          <a:xfrm>
            <a:off x="1983240" y="3879000"/>
            <a:ext cx="7160040" cy="133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41800" indent="-270720">
              <a:lnSpc>
                <a:spcPts val="351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Prometheus is set up on the app server to monitor the health and performance of the deployed services.</a:t>
            </a:r>
            <a:endParaRPr b="0" lang="en-US" sz="2510" spc="-1" strike="noStrike">
              <a:latin typeface="Arial"/>
            </a:endParaRPr>
          </a:p>
        </p:txBody>
      </p:sp>
      <p:sp>
        <p:nvSpPr>
          <p:cNvPr id="342" name="TextBox 10"/>
          <p:cNvSpPr/>
          <p:nvPr/>
        </p:nvSpPr>
        <p:spPr>
          <a:xfrm>
            <a:off x="2100960" y="6909480"/>
            <a:ext cx="6561720" cy="89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41080" indent="-270360">
              <a:lnSpc>
                <a:spcPts val="3509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CPU, memory usage, application response times, and container health.</a:t>
            </a:r>
            <a:endParaRPr b="0" lang="en-US" sz="2510" spc="-1" strike="noStrike">
              <a:latin typeface="Arial"/>
            </a:endParaRPr>
          </a:p>
        </p:txBody>
      </p:sp>
      <p:sp>
        <p:nvSpPr>
          <p:cNvPr id="343" name="Freeform 11"/>
          <p:cNvSpPr/>
          <p:nvPr/>
        </p:nvSpPr>
        <p:spPr>
          <a:xfrm>
            <a:off x="15388200" y="22212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29" y="0"/>
                </a:lnTo>
                <a:lnTo>
                  <a:pt x="847029" y="806569"/>
                </a:lnTo>
                <a:lnTo>
                  <a:pt x="0" y="8065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TextBox 12"/>
          <p:cNvSpPr/>
          <p:nvPr/>
        </p:nvSpPr>
        <p:spPr>
          <a:xfrm>
            <a:off x="16361280" y="17460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000000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345" name="Freeform 13"/>
          <p:cNvSpPr/>
          <p:nvPr/>
        </p:nvSpPr>
        <p:spPr>
          <a:xfrm>
            <a:off x="11504880" y="3557160"/>
            <a:ext cx="2442600" cy="154440"/>
          </a:xfrm>
          <a:custGeom>
            <a:avLst/>
            <a:gdLst/>
            <a:ahLst/>
            <a:rect l="l" t="t" r="r" b="b"/>
            <a:pathLst>
              <a:path w="2443470" h="154995">
                <a:moveTo>
                  <a:pt x="0" y="0"/>
                </a:moveTo>
                <a:lnTo>
                  <a:pt x="2443470" y="0"/>
                </a:lnTo>
                <a:lnTo>
                  <a:pt x="2443470" y="154995"/>
                </a:lnTo>
                <a:lnTo>
                  <a:pt x="0" y="1549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TextBox 14"/>
          <p:cNvSpPr/>
          <p:nvPr/>
        </p:nvSpPr>
        <p:spPr>
          <a:xfrm>
            <a:off x="10232280" y="3052440"/>
            <a:ext cx="485964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198"/>
              </a:lnSpc>
              <a:buNone/>
            </a:pPr>
            <a:r>
              <a:rPr b="1" lang="en-US" sz="3000" spc="-60" strike="noStrike">
                <a:solidFill>
                  <a:srgbClr val="000000"/>
                </a:solidFill>
                <a:latin typeface="Canva Sans Bold"/>
                <a:ea typeface="Canva Sans Bold"/>
              </a:rPr>
              <a:t>Benefits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47" name="TextBox 15"/>
          <p:cNvSpPr/>
          <p:nvPr/>
        </p:nvSpPr>
        <p:spPr>
          <a:xfrm>
            <a:off x="9920520" y="3878640"/>
            <a:ext cx="6561720" cy="178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41080" indent="-270360">
              <a:lnSpc>
                <a:spcPts val="3509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Real-time monitoring and alerting via Slack, helping to detect issues before they affect users.</a:t>
            </a:r>
            <a:endParaRPr b="0" lang="en-US" sz="2510" spc="-1" strike="noStrike">
              <a:latin typeface="Arial"/>
            </a:endParaRPr>
          </a:p>
          <a:p>
            <a:pPr>
              <a:lnSpc>
                <a:spcPts val="3509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Freeform 2"/>
          <p:cNvSpPr/>
          <p:nvPr/>
        </p:nvSpPr>
        <p:spPr>
          <a:xfrm rot="21294600">
            <a:off x="8516880" y="8496000"/>
            <a:ext cx="11481480" cy="2755080"/>
          </a:xfrm>
          <a:custGeom>
            <a:avLst/>
            <a:gdLst/>
            <a:ahLst/>
            <a:rect l="l" t="t" r="r" b="b"/>
            <a:pathLst>
              <a:path w="11482143" h="2755714">
                <a:moveTo>
                  <a:pt x="0" y="0"/>
                </a:moveTo>
                <a:lnTo>
                  <a:pt x="11482142" y="0"/>
                </a:lnTo>
                <a:lnTo>
                  <a:pt x="11482142" y="2755714"/>
                </a:lnTo>
                <a:lnTo>
                  <a:pt x="0" y="27557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Freeform 3"/>
          <p:cNvSpPr/>
          <p:nvPr/>
        </p:nvSpPr>
        <p:spPr>
          <a:xfrm rot="2500200">
            <a:off x="-1070640" y="8284320"/>
            <a:ext cx="5049720" cy="2688480"/>
          </a:xfrm>
          <a:custGeom>
            <a:avLst/>
            <a:gdLst/>
            <a:ahLst/>
            <a:rect l="l" t="t" r="r" b="b"/>
            <a:pathLst>
              <a:path w="5050443" h="2689361">
                <a:moveTo>
                  <a:pt x="0" y="0"/>
                </a:moveTo>
                <a:lnTo>
                  <a:pt x="5050443" y="0"/>
                </a:lnTo>
                <a:lnTo>
                  <a:pt x="5050443" y="2689361"/>
                </a:lnTo>
                <a:lnTo>
                  <a:pt x="0" y="26893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Freeform 4"/>
          <p:cNvSpPr/>
          <p:nvPr/>
        </p:nvSpPr>
        <p:spPr>
          <a:xfrm>
            <a:off x="15388200" y="22212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29" y="0"/>
                </a:lnTo>
                <a:lnTo>
                  <a:pt x="847029" y="806569"/>
                </a:lnTo>
                <a:lnTo>
                  <a:pt x="0" y="8065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Freeform 5"/>
          <p:cNvSpPr/>
          <p:nvPr/>
        </p:nvSpPr>
        <p:spPr>
          <a:xfrm>
            <a:off x="1333440" y="1249920"/>
            <a:ext cx="14666040" cy="7461360"/>
          </a:xfrm>
          <a:custGeom>
            <a:avLst/>
            <a:gdLst/>
            <a:ahLst/>
            <a:rect l="l" t="t" r="r" b="b"/>
            <a:pathLst>
              <a:path w="14666925" h="7462045">
                <a:moveTo>
                  <a:pt x="0" y="0"/>
                </a:moveTo>
                <a:lnTo>
                  <a:pt x="14666925" y="0"/>
                </a:lnTo>
                <a:lnTo>
                  <a:pt x="14666925" y="7462045"/>
                </a:lnTo>
                <a:lnTo>
                  <a:pt x="0" y="74620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TextBox 6"/>
          <p:cNvSpPr/>
          <p:nvPr/>
        </p:nvSpPr>
        <p:spPr>
          <a:xfrm>
            <a:off x="1333440" y="193680"/>
            <a:ext cx="3673800" cy="182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197"/>
              </a:lnSpc>
              <a:buNone/>
            </a:pPr>
            <a:r>
              <a:rPr b="0" lang="en-US" sz="5710" spc="-1" strike="noStrike">
                <a:solidFill>
                  <a:srgbClr val="000000"/>
                </a:solidFill>
                <a:latin typeface="Bree Serif"/>
                <a:ea typeface="Bree Serif"/>
              </a:rPr>
              <a:t>Monitoring</a:t>
            </a:r>
            <a:endParaRPr b="0" lang="en-US" sz="5710" spc="-1" strike="noStrike">
              <a:latin typeface="Arial"/>
            </a:endParaRPr>
          </a:p>
        </p:txBody>
      </p:sp>
      <p:sp>
        <p:nvSpPr>
          <p:cNvPr id="353" name="TextBox 7"/>
          <p:cNvSpPr/>
          <p:nvPr/>
        </p:nvSpPr>
        <p:spPr>
          <a:xfrm>
            <a:off x="16361280" y="17460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000000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Freeform 2"/>
          <p:cNvSpPr/>
          <p:nvPr/>
        </p:nvSpPr>
        <p:spPr>
          <a:xfrm rot="21528600">
            <a:off x="-903240" y="-765000"/>
            <a:ext cx="8618760" cy="2067840"/>
          </a:xfrm>
          <a:custGeom>
            <a:avLst/>
            <a:gdLst/>
            <a:ahLst/>
            <a:rect l="l" t="t" r="r" b="b"/>
            <a:pathLst>
              <a:path w="8619456" h="2068670">
                <a:moveTo>
                  <a:pt x="0" y="0"/>
                </a:moveTo>
                <a:lnTo>
                  <a:pt x="8619457" y="0"/>
                </a:lnTo>
                <a:lnTo>
                  <a:pt x="8619457" y="2068669"/>
                </a:lnTo>
                <a:lnTo>
                  <a:pt x="0" y="20686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Freeform 3"/>
          <p:cNvSpPr/>
          <p:nvPr/>
        </p:nvSpPr>
        <p:spPr>
          <a:xfrm rot="11676600">
            <a:off x="7154280" y="7505280"/>
            <a:ext cx="3578040" cy="3501720"/>
          </a:xfrm>
          <a:custGeom>
            <a:avLst/>
            <a:gdLst/>
            <a:ahLst/>
            <a:rect l="l" t="t" r="r" b="b"/>
            <a:pathLst>
              <a:path w="3578619" h="3502574">
                <a:moveTo>
                  <a:pt x="0" y="0"/>
                </a:moveTo>
                <a:lnTo>
                  <a:pt x="3578619" y="0"/>
                </a:lnTo>
                <a:lnTo>
                  <a:pt x="3578619" y="3502574"/>
                </a:lnTo>
                <a:lnTo>
                  <a:pt x="0" y="350257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Freeform 4"/>
          <p:cNvSpPr/>
          <p:nvPr/>
        </p:nvSpPr>
        <p:spPr>
          <a:xfrm>
            <a:off x="13666680" y="6595200"/>
            <a:ext cx="7569720" cy="4494240"/>
          </a:xfrm>
          <a:custGeom>
            <a:avLst/>
            <a:gdLst/>
            <a:ahLst/>
            <a:rect l="l" t="t" r="r" b="b"/>
            <a:pathLst>
              <a:path w="7570279" h="4494853">
                <a:moveTo>
                  <a:pt x="0" y="0"/>
                </a:moveTo>
                <a:lnTo>
                  <a:pt x="7570279" y="0"/>
                </a:lnTo>
                <a:lnTo>
                  <a:pt x="7570279" y="4494853"/>
                </a:lnTo>
                <a:lnTo>
                  <a:pt x="0" y="449485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TextBox 5"/>
          <p:cNvSpPr/>
          <p:nvPr/>
        </p:nvSpPr>
        <p:spPr>
          <a:xfrm>
            <a:off x="1985760" y="2549160"/>
            <a:ext cx="5368680" cy="14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1628"/>
              </a:lnSpc>
              <a:buNone/>
              <a:tabLst>
                <a:tab algn="l" pos="0"/>
              </a:tabLst>
            </a:pPr>
            <a:r>
              <a:rPr b="0" lang="en-US" sz="9230" spc="-1" strike="noStrike">
                <a:solidFill>
                  <a:srgbClr val="000000"/>
                </a:solidFill>
                <a:latin typeface="Bree Serif"/>
                <a:ea typeface="Bree Serif"/>
              </a:rPr>
              <a:t>Team</a:t>
            </a:r>
            <a:endParaRPr b="0" lang="en-US" sz="9230" spc="-1" strike="noStrike">
              <a:latin typeface="Arial"/>
            </a:endParaRPr>
          </a:p>
        </p:txBody>
      </p:sp>
      <p:sp>
        <p:nvSpPr>
          <p:cNvPr id="358" name="TextBox 6"/>
          <p:cNvSpPr/>
          <p:nvPr/>
        </p:nvSpPr>
        <p:spPr>
          <a:xfrm>
            <a:off x="178560" y="4619520"/>
            <a:ext cx="15125400" cy="350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447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lvl="1" marL="531720" indent="-265680">
              <a:lnSpc>
                <a:spcPts val="344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60" spc="-49" strike="noStrike">
                <a:solidFill>
                  <a:srgbClr val="000000"/>
                </a:solidFill>
                <a:latin typeface="Canva Sans"/>
                <a:ea typeface="Canva Sans"/>
              </a:rPr>
              <a:t>We are students enrolled in the Digital Egypt Pioneers Initiative (DEPI), pursuing the DevOps track.</a:t>
            </a:r>
            <a:endParaRPr b="0" lang="en-US" sz="2460" spc="-1" strike="noStrike">
              <a:latin typeface="Arial"/>
            </a:endParaRPr>
          </a:p>
          <a:p>
            <a:pPr lvl="1" marL="531720" indent="-265680">
              <a:lnSpc>
                <a:spcPts val="344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60" spc="-49" strike="noStrike">
                <a:solidFill>
                  <a:srgbClr val="000000"/>
                </a:solidFill>
                <a:latin typeface="Canva Sans"/>
                <a:ea typeface="Canva Sans"/>
              </a:rPr>
              <a:t> </a:t>
            </a:r>
            <a:r>
              <a:rPr b="0" lang="en-US" sz="2460" spc="-49" strike="noStrike">
                <a:solidFill>
                  <a:srgbClr val="000000"/>
                </a:solidFill>
                <a:latin typeface="Canva Sans"/>
                <a:ea typeface="Canva Sans"/>
              </a:rPr>
              <a:t>Throughout this journey, we have focused on mastering key DevOps methodologies such as continuous integration, automation, containerization, and infrastructure as code. </a:t>
            </a:r>
            <a:endParaRPr b="0" lang="en-US" sz="2460" spc="-1" strike="noStrike">
              <a:latin typeface="Arial"/>
            </a:endParaRPr>
          </a:p>
          <a:p>
            <a:pPr lvl="1" marL="531720" indent="-265680">
              <a:lnSpc>
                <a:spcPts val="3447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60" spc="-49" strike="noStrike">
                <a:solidFill>
                  <a:srgbClr val="000000"/>
                </a:solidFill>
                <a:latin typeface="Canva Sans"/>
                <a:ea typeface="Canva Sans"/>
              </a:rPr>
              <a:t>In this project, we applied the skills and knowledge we gained from DEPI, working to create an efficient and functional CI/CD pipeline.</a:t>
            </a:r>
            <a:endParaRPr b="0" lang="en-US" sz="2460" spc="-1" strike="noStrike">
              <a:latin typeface="Arial"/>
            </a:endParaRPr>
          </a:p>
          <a:p>
            <a:pPr>
              <a:lnSpc>
                <a:spcPts val="3447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59" name="Freeform 7"/>
          <p:cNvSpPr/>
          <p:nvPr/>
        </p:nvSpPr>
        <p:spPr>
          <a:xfrm>
            <a:off x="15646320" y="39240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30" y="0"/>
                </a:lnTo>
                <a:lnTo>
                  <a:pt x="847030" y="806570"/>
                </a:lnTo>
                <a:lnTo>
                  <a:pt x="0" y="8065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TextBox 8"/>
          <p:cNvSpPr/>
          <p:nvPr/>
        </p:nvSpPr>
        <p:spPr>
          <a:xfrm>
            <a:off x="16619760" y="34452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000000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2"/>
          <p:cNvGrpSpPr/>
          <p:nvPr/>
        </p:nvGrpSpPr>
        <p:grpSpPr>
          <a:xfrm>
            <a:off x="7471080" y="2635560"/>
            <a:ext cx="2753640" cy="582120"/>
            <a:chOff x="7471080" y="2635560"/>
            <a:chExt cx="2753640" cy="582120"/>
          </a:xfrm>
        </p:grpSpPr>
        <p:sp>
          <p:nvSpPr>
            <p:cNvPr id="362" name="Freeform 3"/>
            <p:cNvSpPr/>
            <p:nvPr/>
          </p:nvSpPr>
          <p:spPr>
            <a:xfrm>
              <a:off x="7471080" y="2723040"/>
              <a:ext cx="2753640" cy="494640"/>
            </a:xfrm>
            <a:custGeom>
              <a:avLst/>
              <a:gdLst/>
              <a:ahLst/>
              <a:rect l="l" t="t" r="r" b="b"/>
              <a:pathLst>
                <a:path w="1496748" h="269157">
                  <a:moveTo>
                    <a:pt x="0" y="0"/>
                  </a:moveTo>
                  <a:lnTo>
                    <a:pt x="1496748" y="0"/>
                  </a:lnTo>
                  <a:lnTo>
                    <a:pt x="1496748" y="269157"/>
                  </a:lnTo>
                  <a:lnTo>
                    <a:pt x="0" y="26915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TextBox 4"/>
            <p:cNvSpPr/>
            <p:nvPr/>
          </p:nvSpPr>
          <p:spPr>
            <a:xfrm>
              <a:off x="7471080" y="2635560"/>
              <a:ext cx="2753640" cy="582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801"/>
                </a:lnSpc>
                <a:buNone/>
              </a:pPr>
              <a:r>
                <a:rPr b="0" lang="en-US" sz="2000" spc="-1" strike="noStrike">
                  <a:solidFill>
                    <a:srgbClr val="ffffff"/>
                  </a:solidFill>
                  <a:latin typeface="Bree Serif"/>
                  <a:ea typeface="Bree Serif"/>
                </a:rPr>
                <a:t>Alaa El-Gebaly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364" name="Group 5"/>
          <p:cNvGrpSpPr/>
          <p:nvPr/>
        </p:nvGrpSpPr>
        <p:grpSpPr>
          <a:xfrm>
            <a:off x="2700360" y="2635560"/>
            <a:ext cx="2723040" cy="582120"/>
            <a:chOff x="2700360" y="2635560"/>
            <a:chExt cx="2723040" cy="582120"/>
          </a:xfrm>
        </p:grpSpPr>
        <p:sp>
          <p:nvSpPr>
            <p:cNvPr id="365" name="Freeform 6"/>
            <p:cNvSpPr/>
            <p:nvPr/>
          </p:nvSpPr>
          <p:spPr>
            <a:xfrm>
              <a:off x="2700360" y="2723040"/>
              <a:ext cx="2723040" cy="494640"/>
            </a:xfrm>
            <a:custGeom>
              <a:avLst/>
              <a:gdLst/>
              <a:ahLst/>
              <a:rect l="l" t="t" r="r" b="b"/>
              <a:pathLst>
                <a:path w="1480201" h="269157">
                  <a:moveTo>
                    <a:pt x="0" y="0"/>
                  </a:moveTo>
                  <a:lnTo>
                    <a:pt x="1480201" y="0"/>
                  </a:lnTo>
                  <a:lnTo>
                    <a:pt x="1480201" y="269157"/>
                  </a:lnTo>
                  <a:lnTo>
                    <a:pt x="0" y="26915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TextBox 7"/>
            <p:cNvSpPr/>
            <p:nvPr/>
          </p:nvSpPr>
          <p:spPr>
            <a:xfrm>
              <a:off x="2700360" y="2635560"/>
              <a:ext cx="2723040" cy="582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801"/>
                </a:lnSpc>
                <a:buNone/>
              </a:pPr>
              <a:r>
                <a:rPr b="0" lang="en-US" sz="2000" spc="-1" strike="noStrike">
                  <a:solidFill>
                    <a:srgbClr val="ffffff"/>
                  </a:solidFill>
                  <a:latin typeface="Bree Serif"/>
                  <a:ea typeface="Bree Serif"/>
                </a:rPr>
                <a:t>Mohamed Abdelhamed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367" name="Freeform 8"/>
          <p:cNvSpPr/>
          <p:nvPr/>
        </p:nvSpPr>
        <p:spPr>
          <a:xfrm>
            <a:off x="7276320" y="921960"/>
            <a:ext cx="2948040" cy="588960"/>
          </a:xfrm>
          <a:custGeom>
            <a:avLst/>
            <a:gdLst/>
            <a:ahLst/>
            <a:rect l="l" t="t" r="r" b="b"/>
            <a:pathLst>
              <a:path w="2948883" h="589777">
                <a:moveTo>
                  <a:pt x="0" y="0"/>
                </a:moveTo>
                <a:lnTo>
                  <a:pt x="2948883" y="0"/>
                </a:lnTo>
                <a:lnTo>
                  <a:pt x="2948883" y="589776"/>
                </a:lnTo>
                <a:lnTo>
                  <a:pt x="0" y="5897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TextBox 9"/>
          <p:cNvSpPr/>
          <p:nvPr/>
        </p:nvSpPr>
        <p:spPr>
          <a:xfrm>
            <a:off x="7179480" y="517320"/>
            <a:ext cx="3539160" cy="9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197"/>
              </a:lnSpc>
              <a:buNone/>
              <a:tabLst>
                <a:tab algn="l" pos="0"/>
              </a:tabLst>
            </a:pPr>
            <a:r>
              <a:rPr b="0" lang="en-US" sz="5710" spc="-1" strike="noStrike">
                <a:solidFill>
                  <a:srgbClr val="000000"/>
                </a:solidFill>
                <a:latin typeface="Bree Serif"/>
                <a:ea typeface="Bree Serif"/>
              </a:rPr>
              <a:t>Team</a:t>
            </a:r>
            <a:endParaRPr b="0" lang="en-US" sz="5710" spc="-1" strike="noStrike">
              <a:latin typeface="Arial"/>
            </a:endParaRPr>
          </a:p>
        </p:txBody>
      </p:sp>
      <p:grpSp>
        <p:nvGrpSpPr>
          <p:cNvPr id="369" name="Group 10"/>
          <p:cNvGrpSpPr/>
          <p:nvPr/>
        </p:nvGrpSpPr>
        <p:grpSpPr>
          <a:xfrm>
            <a:off x="12273120" y="2635560"/>
            <a:ext cx="2558520" cy="582120"/>
            <a:chOff x="12273120" y="2635560"/>
            <a:chExt cx="2558520" cy="582120"/>
          </a:xfrm>
        </p:grpSpPr>
        <p:sp>
          <p:nvSpPr>
            <p:cNvPr id="370" name="Freeform 11"/>
            <p:cNvSpPr/>
            <p:nvPr/>
          </p:nvSpPr>
          <p:spPr>
            <a:xfrm>
              <a:off x="12273120" y="2723040"/>
              <a:ext cx="2558520" cy="494640"/>
            </a:xfrm>
            <a:custGeom>
              <a:avLst/>
              <a:gdLst/>
              <a:ahLst/>
              <a:rect l="l" t="t" r="r" b="b"/>
              <a:pathLst>
                <a:path w="1390668" h="269157">
                  <a:moveTo>
                    <a:pt x="0" y="0"/>
                  </a:moveTo>
                  <a:lnTo>
                    <a:pt x="1390668" y="0"/>
                  </a:lnTo>
                  <a:lnTo>
                    <a:pt x="1390668" y="269157"/>
                  </a:lnTo>
                  <a:lnTo>
                    <a:pt x="0" y="26915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TextBox 12"/>
            <p:cNvSpPr/>
            <p:nvPr/>
          </p:nvSpPr>
          <p:spPr>
            <a:xfrm>
              <a:off x="12273120" y="2635560"/>
              <a:ext cx="2558520" cy="582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801"/>
                </a:lnSpc>
                <a:buNone/>
              </a:pPr>
              <a:r>
                <a:rPr b="0" lang="en-US" sz="2000" spc="-1" strike="noStrike">
                  <a:solidFill>
                    <a:srgbClr val="ffffff"/>
                  </a:solidFill>
                  <a:latin typeface="Bree Serif"/>
                  <a:ea typeface="Bree Serif"/>
                </a:rPr>
                <a:t>Rashad Ahmed </a:t>
              </a:r>
              <a:endParaRPr b="0" lang="en-US" sz="2000" spc="-1" strike="noStrike">
                <a:latin typeface="Arial"/>
              </a:endParaRPr>
            </a:p>
          </p:txBody>
        </p:sp>
      </p:grpSp>
      <p:sp>
        <p:nvSpPr>
          <p:cNvPr id="372" name="TextBox 13"/>
          <p:cNvSpPr/>
          <p:nvPr/>
        </p:nvSpPr>
        <p:spPr>
          <a:xfrm>
            <a:off x="3021120" y="6492960"/>
            <a:ext cx="217260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375"/>
              </a:lnSpc>
              <a:buNone/>
            </a:pPr>
            <a:r>
              <a:rPr b="1" lang="en-US" sz="1700" spc="-35" strike="noStrike">
                <a:solidFill>
                  <a:srgbClr val="000000"/>
                </a:solidFill>
                <a:latin typeface="Canva Sans Bold"/>
                <a:ea typeface="Canva Sans Bold"/>
              </a:rPr>
              <a:t>CEO &amp; Founder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373" name="Freeform 14"/>
          <p:cNvSpPr/>
          <p:nvPr/>
        </p:nvSpPr>
        <p:spPr>
          <a:xfrm rot="8339400">
            <a:off x="13901400" y="7586640"/>
            <a:ext cx="6498720" cy="5399640"/>
          </a:xfrm>
          <a:custGeom>
            <a:avLst/>
            <a:gdLst/>
            <a:ahLst/>
            <a:rect l="l" t="t" r="r" b="b"/>
            <a:pathLst>
              <a:path w="6499393" h="5400405">
                <a:moveTo>
                  <a:pt x="0" y="0"/>
                </a:moveTo>
                <a:lnTo>
                  <a:pt x="6499393" y="0"/>
                </a:lnTo>
                <a:lnTo>
                  <a:pt x="6499393" y="5400404"/>
                </a:lnTo>
                <a:lnTo>
                  <a:pt x="0" y="54004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Freeform 15"/>
          <p:cNvSpPr/>
          <p:nvPr/>
        </p:nvSpPr>
        <p:spPr>
          <a:xfrm rot="9506400">
            <a:off x="-1972800" y="-3892320"/>
            <a:ext cx="7962120" cy="6615720"/>
          </a:xfrm>
          <a:custGeom>
            <a:avLst/>
            <a:gdLst/>
            <a:ahLst/>
            <a:rect l="l" t="t" r="r" b="b"/>
            <a:pathLst>
              <a:path w="7962736" h="6616309">
                <a:moveTo>
                  <a:pt x="0" y="0"/>
                </a:moveTo>
                <a:lnTo>
                  <a:pt x="7962735" y="0"/>
                </a:lnTo>
                <a:lnTo>
                  <a:pt x="7962735" y="6616310"/>
                </a:lnTo>
                <a:lnTo>
                  <a:pt x="0" y="661631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Freeform 16"/>
          <p:cNvSpPr/>
          <p:nvPr/>
        </p:nvSpPr>
        <p:spPr>
          <a:xfrm>
            <a:off x="2546280" y="3408840"/>
            <a:ext cx="3122280" cy="3903120"/>
          </a:xfrm>
          <a:custGeom>
            <a:avLst/>
            <a:gdLst/>
            <a:ahLst/>
            <a:rect l="l" t="t" r="r" b="b"/>
            <a:pathLst>
              <a:path w="3123057" h="3903821">
                <a:moveTo>
                  <a:pt x="0" y="0"/>
                </a:moveTo>
                <a:lnTo>
                  <a:pt x="3123056" y="0"/>
                </a:lnTo>
                <a:lnTo>
                  <a:pt x="3123056" y="3903820"/>
                </a:lnTo>
                <a:lnTo>
                  <a:pt x="0" y="39038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76" name="Group 17"/>
          <p:cNvGrpSpPr/>
          <p:nvPr/>
        </p:nvGrpSpPr>
        <p:grpSpPr>
          <a:xfrm>
            <a:off x="2547000" y="3371040"/>
            <a:ext cx="3291120" cy="3941280"/>
            <a:chOff x="2547000" y="3371040"/>
            <a:chExt cx="3291120" cy="3941280"/>
          </a:xfrm>
        </p:grpSpPr>
        <p:sp>
          <p:nvSpPr>
            <p:cNvPr id="377" name="Freeform 18"/>
            <p:cNvSpPr/>
            <p:nvPr/>
          </p:nvSpPr>
          <p:spPr>
            <a:xfrm rot="5400000">
              <a:off x="2137320" y="3780360"/>
              <a:ext cx="3941280" cy="3122280"/>
            </a:xfrm>
            <a:custGeom>
              <a:avLst/>
              <a:gdLst/>
              <a:ahLst/>
              <a:rect l="l" t="t" r="r" b="b"/>
              <a:pathLst>
                <a:path w="1111290" h="880457">
                  <a:moveTo>
                    <a:pt x="0" y="0"/>
                  </a:moveTo>
                  <a:lnTo>
                    <a:pt x="1111290" y="0"/>
                  </a:lnTo>
                  <a:lnTo>
                    <a:pt x="1111290" y="880457"/>
                  </a:lnTo>
                  <a:lnTo>
                    <a:pt x="0" y="880457"/>
                  </a:lnTo>
                  <a:close/>
                </a:path>
              </a:pathLst>
            </a:custGeom>
            <a:noFill/>
            <a:ln cap="sq" w="1905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TextBox 19"/>
            <p:cNvSpPr/>
            <p:nvPr/>
          </p:nvSpPr>
          <p:spPr>
            <a:xfrm rot="5400000">
              <a:off x="2221920" y="3696120"/>
              <a:ext cx="3941280" cy="3291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9" name="Freeform 20"/>
          <p:cNvSpPr/>
          <p:nvPr/>
        </p:nvSpPr>
        <p:spPr>
          <a:xfrm>
            <a:off x="7150680" y="3332880"/>
            <a:ext cx="3199680" cy="3922200"/>
          </a:xfrm>
          <a:custGeom>
            <a:avLst/>
            <a:gdLst/>
            <a:ahLst/>
            <a:rect l="l" t="t" r="r" b="b"/>
            <a:pathLst>
              <a:path w="3200293" h="3922832">
                <a:moveTo>
                  <a:pt x="0" y="0"/>
                </a:moveTo>
                <a:lnTo>
                  <a:pt x="3200294" y="0"/>
                </a:lnTo>
                <a:lnTo>
                  <a:pt x="3200294" y="3922832"/>
                </a:lnTo>
                <a:lnTo>
                  <a:pt x="0" y="392283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0" name="Group 21"/>
          <p:cNvGrpSpPr/>
          <p:nvPr/>
        </p:nvGrpSpPr>
        <p:grpSpPr>
          <a:xfrm>
            <a:off x="7151400" y="3332880"/>
            <a:ext cx="3368520" cy="3941280"/>
            <a:chOff x="7151400" y="3332880"/>
            <a:chExt cx="3368520" cy="3941280"/>
          </a:xfrm>
        </p:grpSpPr>
        <p:sp>
          <p:nvSpPr>
            <p:cNvPr id="381" name="Freeform 22"/>
            <p:cNvSpPr/>
            <p:nvPr/>
          </p:nvSpPr>
          <p:spPr>
            <a:xfrm rot="5400000">
              <a:off x="6780600" y="3703680"/>
              <a:ext cx="3941280" cy="3199680"/>
            </a:xfrm>
            <a:custGeom>
              <a:avLst/>
              <a:gdLst/>
              <a:ahLst/>
              <a:rect l="l" t="t" r="r" b="b"/>
              <a:pathLst>
                <a:path w="1111290" h="902231">
                  <a:moveTo>
                    <a:pt x="0" y="0"/>
                  </a:moveTo>
                  <a:lnTo>
                    <a:pt x="1111290" y="0"/>
                  </a:lnTo>
                  <a:lnTo>
                    <a:pt x="1111290" y="902231"/>
                  </a:lnTo>
                  <a:lnTo>
                    <a:pt x="0" y="902231"/>
                  </a:lnTo>
                  <a:close/>
                </a:path>
              </a:pathLst>
            </a:custGeom>
            <a:noFill/>
            <a:ln cap="sq" w="1905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TextBox 23"/>
            <p:cNvSpPr/>
            <p:nvPr/>
          </p:nvSpPr>
          <p:spPr>
            <a:xfrm rot="5400000">
              <a:off x="6864840" y="3619080"/>
              <a:ext cx="3941280" cy="3368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3" name="Freeform 24"/>
          <p:cNvSpPr/>
          <p:nvPr/>
        </p:nvSpPr>
        <p:spPr>
          <a:xfrm>
            <a:off x="11837160" y="3269160"/>
            <a:ext cx="3173760" cy="4042800"/>
          </a:xfrm>
          <a:custGeom>
            <a:avLst/>
            <a:gdLst/>
            <a:ahLst/>
            <a:rect l="l" t="t" r="r" b="b"/>
            <a:pathLst>
              <a:path w="3174563" h="4043679">
                <a:moveTo>
                  <a:pt x="0" y="0"/>
                </a:moveTo>
                <a:lnTo>
                  <a:pt x="3174562" y="0"/>
                </a:lnTo>
                <a:lnTo>
                  <a:pt x="3174562" y="4043678"/>
                </a:lnTo>
                <a:lnTo>
                  <a:pt x="0" y="40436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Freeform 25"/>
          <p:cNvSpPr/>
          <p:nvPr/>
        </p:nvSpPr>
        <p:spPr>
          <a:xfrm>
            <a:off x="15646320" y="39240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30" y="0"/>
                </a:lnTo>
                <a:lnTo>
                  <a:pt x="847030" y="806570"/>
                </a:lnTo>
                <a:lnTo>
                  <a:pt x="0" y="8065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TextBox 26"/>
          <p:cNvSpPr/>
          <p:nvPr/>
        </p:nvSpPr>
        <p:spPr>
          <a:xfrm>
            <a:off x="16619760" y="34452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000000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2"/>
          <p:cNvGrpSpPr/>
          <p:nvPr/>
        </p:nvGrpSpPr>
        <p:grpSpPr>
          <a:xfrm>
            <a:off x="5943240" y="3552480"/>
            <a:ext cx="8014680" cy="2932200"/>
            <a:chOff x="5943240" y="3552480"/>
            <a:chExt cx="8014680" cy="2932200"/>
          </a:xfrm>
        </p:grpSpPr>
        <p:sp>
          <p:nvSpPr>
            <p:cNvPr id="387" name="Freeform 3"/>
            <p:cNvSpPr/>
            <p:nvPr/>
          </p:nvSpPr>
          <p:spPr>
            <a:xfrm rot="21284400">
              <a:off x="6037200" y="4095000"/>
              <a:ext cx="7844040" cy="2034360"/>
            </a:xfrm>
            <a:custGeom>
              <a:avLst/>
              <a:gdLst/>
              <a:ahLst/>
              <a:rect l="l" t="t" r="r" b="b"/>
              <a:pathLst>
                <a:path w="1589759" h="412423">
                  <a:moveTo>
                    <a:pt x="0" y="0"/>
                  </a:moveTo>
                  <a:lnTo>
                    <a:pt x="1589759" y="0"/>
                  </a:lnTo>
                  <a:lnTo>
                    <a:pt x="1589759" y="412423"/>
                  </a:lnTo>
                  <a:lnTo>
                    <a:pt x="0" y="412423"/>
                  </a:lnTo>
                  <a:close/>
                </a:path>
              </a:pathLst>
            </a:custGeom>
            <a:solidFill>
              <a:srgbClr val="ffed9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TextBox 4"/>
            <p:cNvSpPr/>
            <p:nvPr/>
          </p:nvSpPr>
          <p:spPr>
            <a:xfrm rot="21284400">
              <a:off x="6028560" y="3907440"/>
              <a:ext cx="7844040" cy="2222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89" name="Group 5"/>
          <p:cNvGrpSpPr/>
          <p:nvPr/>
        </p:nvGrpSpPr>
        <p:grpSpPr>
          <a:xfrm>
            <a:off x="6316920" y="3780720"/>
            <a:ext cx="7178400" cy="2269440"/>
            <a:chOff x="6316920" y="3780720"/>
            <a:chExt cx="7178400" cy="2269440"/>
          </a:xfrm>
        </p:grpSpPr>
        <p:sp>
          <p:nvSpPr>
            <p:cNvPr id="390" name="Freeform 6"/>
            <p:cNvSpPr/>
            <p:nvPr/>
          </p:nvSpPr>
          <p:spPr>
            <a:xfrm>
              <a:off x="6316920" y="4015800"/>
              <a:ext cx="7178400" cy="2034360"/>
            </a:xfrm>
            <a:custGeom>
              <a:avLst/>
              <a:gdLst/>
              <a:ahLst/>
              <a:rect l="l" t="t" r="r" b="b"/>
              <a:pathLst>
                <a:path w="1454882" h="412423">
                  <a:moveTo>
                    <a:pt x="0" y="0"/>
                  </a:moveTo>
                  <a:lnTo>
                    <a:pt x="1454882" y="0"/>
                  </a:lnTo>
                  <a:lnTo>
                    <a:pt x="1454882" y="412423"/>
                  </a:lnTo>
                  <a:lnTo>
                    <a:pt x="0" y="41242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TextBox 7"/>
            <p:cNvSpPr/>
            <p:nvPr/>
          </p:nvSpPr>
          <p:spPr>
            <a:xfrm>
              <a:off x="6316920" y="3780720"/>
              <a:ext cx="7178400" cy="226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8841"/>
                </a:lnSpc>
                <a:buNone/>
                <a:tabLst>
                  <a:tab algn="l" pos="0"/>
                </a:tabLst>
              </a:pPr>
              <a:r>
                <a:rPr b="0" lang="en-US" sz="7019" spc="-1" strike="noStrike">
                  <a:solidFill>
                    <a:srgbClr val="f1f1f1"/>
                  </a:solidFill>
                  <a:latin typeface="Bree Serif"/>
                  <a:ea typeface="Bree Serif"/>
                </a:rPr>
                <a:t>Thank you</a:t>
              </a:r>
              <a:endParaRPr b="0" lang="en-US" sz="7019" spc="-1" strike="noStrike">
                <a:latin typeface="Arial"/>
              </a:endParaRPr>
            </a:p>
          </p:txBody>
        </p:sp>
      </p:grpSp>
      <p:sp>
        <p:nvSpPr>
          <p:cNvPr id="392" name="Freeform 8"/>
          <p:cNvSpPr/>
          <p:nvPr/>
        </p:nvSpPr>
        <p:spPr>
          <a:xfrm rot="21278400">
            <a:off x="-309240" y="-2041920"/>
            <a:ext cx="4804200" cy="2852280"/>
          </a:xfrm>
          <a:custGeom>
            <a:avLst/>
            <a:gdLst/>
            <a:ahLst/>
            <a:rect l="l" t="t" r="r" b="b"/>
            <a:pathLst>
              <a:path w="4804908" h="2852914">
                <a:moveTo>
                  <a:pt x="0" y="0"/>
                </a:moveTo>
                <a:lnTo>
                  <a:pt x="4804907" y="0"/>
                </a:lnTo>
                <a:lnTo>
                  <a:pt x="4804907" y="2852913"/>
                </a:lnTo>
                <a:lnTo>
                  <a:pt x="0" y="285291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Freeform 9"/>
          <p:cNvSpPr/>
          <p:nvPr/>
        </p:nvSpPr>
        <p:spPr>
          <a:xfrm>
            <a:off x="13958640" y="-2634120"/>
            <a:ext cx="7540920" cy="6258600"/>
          </a:xfrm>
          <a:custGeom>
            <a:avLst/>
            <a:gdLst/>
            <a:ahLst/>
            <a:rect l="l" t="t" r="r" b="b"/>
            <a:pathLst>
              <a:path w="7541512" h="6259455">
                <a:moveTo>
                  <a:pt x="0" y="0"/>
                </a:moveTo>
                <a:lnTo>
                  <a:pt x="7541512" y="0"/>
                </a:lnTo>
                <a:lnTo>
                  <a:pt x="7541512" y="6259455"/>
                </a:lnTo>
                <a:lnTo>
                  <a:pt x="0" y="625945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Freeform 10"/>
          <p:cNvSpPr/>
          <p:nvPr/>
        </p:nvSpPr>
        <p:spPr>
          <a:xfrm>
            <a:off x="15859440" y="495360"/>
            <a:ext cx="1398960" cy="1470960"/>
          </a:xfrm>
          <a:custGeom>
            <a:avLst/>
            <a:gdLst/>
            <a:ahLst/>
            <a:rect l="l" t="t" r="r" b="b"/>
            <a:pathLst>
              <a:path w="1399779" h="1471516">
                <a:moveTo>
                  <a:pt x="0" y="0"/>
                </a:moveTo>
                <a:lnTo>
                  <a:pt x="1399779" y="0"/>
                </a:lnTo>
                <a:lnTo>
                  <a:pt x="1399779" y="1471516"/>
                </a:lnTo>
                <a:lnTo>
                  <a:pt x="0" y="14715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Freeform 11"/>
          <p:cNvSpPr/>
          <p:nvPr/>
        </p:nvSpPr>
        <p:spPr>
          <a:xfrm>
            <a:off x="15609960" y="1740960"/>
            <a:ext cx="1398960" cy="1470960"/>
          </a:xfrm>
          <a:custGeom>
            <a:avLst/>
            <a:gdLst/>
            <a:ahLst/>
            <a:rect l="l" t="t" r="r" b="b"/>
            <a:pathLst>
              <a:path w="1399779" h="1471516">
                <a:moveTo>
                  <a:pt x="0" y="0"/>
                </a:moveTo>
                <a:lnTo>
                  <a:pt x="1399779" y="0"/>
                </a:lnTo>
                <a:lnTo>
                  <a:pt x="1399779" y="1471515"/>
                </a:lnTo>
                <a:lnTo>
                  <a:pt x="0" y="14715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Freeform 12"/>
          <p:cNvSpPr/>
          <p:nvPr/>
        </p:nvSpPr>
        <p:spPr>
          <a:xfrm>
            <a:off x="-3336120" y="7092360"/>
            <a:ext cx="7540920" cy="6258600"/>
          </a:xfrm>
          <a:custGeom>
            <a:avLst/>
            <a:gdLst/>
            <a:ahLst/>
            <a:rect l="l" t="t" r="r" b="b"/>
            <a:pathLst>
              <a:path w="7541512" h="6259455">
                <a:moveTo>
                  <a:pt x="0" y="0"/>
                </a:moveTo>
                <a:lnTo>
                  <a:pt x="7541512" y="0"/>
                </a:lnTo>
                <a:lnTo>
                  <a:pt x="7541512" y="6259455"/>
                </a:lnTo>
                <a:lnTo>
                  <a:pt x="0" y="625945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Freeform 13"/>
          <p:cNvSpPr/>
          <p:nvPr/>
        </p:nvSpPr>
        <p:spPr>
          <a:xfrm rot="19093200">
            <a:off x="747000" y="7371360"/>
            <a:ext cx="1398960" cy="1470960"/>
          </a:xfrm>
          <a:custGeom>
            <a:avLst/>
            <a:gdLst/>
            <a:ahLst/>
            <a:rect l="l" t="t" r="r" b="b"/>
            <a:pathLst>
              <a:path w="1399779" h="1471516">
                <a:moveTo>
                  <a:pt x="0" y="0"/>
                </a:moveTo>
                <a:lnTo>
                  <a:pt x="1399779" y="0"/>
                </a:lnTo>
                <a:lnTo>
                  <a:pt x="1399779" y="1471516"/>
                </a:lnTo>
                <a:lnTo>
                  <a:pt x="0" y="14715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Freeform 14"/>
          <p:cNvSpPr/>
          <p:nvPr/>
        </p:nvSpPr>
        <p:spPr>
          <a:xfrm rot="19093200">
            <a:off x="1390680" y="8466480"/>
            <a:ext cx="1398960" cy="1470960"/>
          </a:xfrm>
          <a:custGeom>
            <a:avLst/>
            <a:gdLst/>
            <a:ahLst/>
            <a:rect l="l" t="t" r="r" b="b"/>
            <a:pathLst>
              <a:path w="1399779" h="1471516">
                <a:moveTo>
                  <a:pt x="0" y="0"/>
                </a:moveTo>
                <a:lnTo>
                  <a:pt x="1399779" y="0"/>
                </a:lnTo>
                <a:lnTo>
                  <a:pt x="1399779" y="1471515"/>
                </a:lnTo>
                <a:lnTo>
                  <a:pt x="0" y="14715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Freeform 15"/>
          <p:cNvSpPr/>
          <p:nvPr/>
        </p:nvSpPr>
        <p:spPr>
          <a:xfrm rot="10095600">
            <a:off x="13580640" y="9510120"/>
            <a:ext cx="4804200" cy="2852280"/>
          </a:xfrm>
          <a:custGeom>
            <a:avLst/>
            <a:gdLst/>
            <a:ahLst/>
            <a:rect l="l" t="t" r="r" b="b"/>
            <a:pathLst>
              <a:path w="4804908" h="2852914">
                <a:moveTo>
                  <a:pt x="0" y="0"/>
                </a:moveTo>
                <a:lnTo>
                  <a:pt x="4804908" y="0"/>
                </a:lnTo>
                <a:lnTo>
                  <a:pt x="4804908" y="2852914"/>
                </a:lnTo>
                <a:lnTo>
                  <a:pt x="0" y="28529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2"/>
          <p:cNvSpPr/>
          <p:nvPr/>
        </p:nvSpPr>
        <p:spPr>
          <a:xfrm>
            <a:off x="1368000" y="3454560"/>
            <a:ext cx="1617480" cy="1802160"/>
          </a:xfrm>
          <a:custGeom>
            <a:avLst/>
            <a:gdLst/>
            <a:ahLst/>
            <a:rect l="l" t="t" r="r" b="b"/>
            <a:pathLst>
              <a:path w="1618206" h="1803015">
                <a:moveTo>
                  <a:pt x="0" y="0"/>
                </a:moveTo>
                <a:lnTo>
                  <a:pt x="1618206" y="0"/>
                </a:lnTo>
                <a:lnTo>
                  <a:pt x="1618206" y="1803014"/>
                </a:lnTo>
                <a:lnTo>
                  <a:pt x="0" y="18030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Freeform 3"/>
          <p:cNvSpPr/>
          <p:nvPr/>
        </p:nvSpPr>
        <p:spPr>
          <a:xfrm rot="21294600">
            <a:off x="1265760" y="5541480"/>
            <a:ext cx="2395440" cy="574200"/>
          </a:xfrm>
          <a:custGeom>
            <a:avLst/>
            <a:gdLst/>
            <a:ahLst/>
            <a:rect l="l" t="t" r="r" b="b"/>
            <a:pathLst>
              <a:path w="2396218" h="575092">
                <a:moveTo>
                  <a:pt x="0" y="0"/>
                </a:moveTo>
                <a:lnTo>
                  <a:pt x="2396218" y="0"/>
                </a:lnTo>
                <a:lnTo>
                  <a:pt x="2396218" y="575093"/>
                </a:lnTo>
                <a:lnTo>
                  <a:pt x="0" y="57509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81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TextBox 4"/>
          <p:cNvSpPr/>
          <p:nvPr/>
        </p:nvSpPr>
        <p:spPr>
          <a:xfrm>
            <a:off x="4644720" y="1587960"/>
            <a:ext cx="9020880" cy="99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815"/>
              </a:lnSpc>
              <a:buNone/>
              <a:tabLst>
                <a:tab algn="l" pos="0"/>
              </a:tabLst>
            </a:pPr>
            <a:r>
              <a:rPr b="0" lang="en-US" sz="6200" spc="-1" strike="noStrike">
                <a:solidFill>
                  <a:srgbClr val="000000"/>
                </a:solidFill>
                <a:latin typeface="Bree Serif"/>
                <a:ea typeface="Bree Serif"/>
              </a:rPr>
              <a:t>Content</a:t>
            </a:r>
            <a:endParaRPr b="0" lang="en-US" sz="6200" spc="-1" strike="noStrike">
              <a:latin typeface="Arial"/>
            </a:endParaRPr>
          </a:p>
        </p:txBody>
      </p:sp>
      <p:sp>
        <p:nvSpPr>
          <p:cNvPr id="61" name="TextBox 5"/>
          <p:cNvSpPr/>
          <p:nvPr/>
        </p:nvSpPr>
        <p:spPr>
          <a:xfrm>
            <a:off x="1635840" y="3755880"/>
            <a:ext cx="1082160" cy="104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218"/>
              </a:lnSpc>
              <a:buNone/>
              <a:tabLst>
                <a:tab algn="l" pos="0"/>
              </a:tabLst>
            </a:pPr>
            <a:r>
              <a:rPr b="0" lang="en-US" sz="6530" spc="-1" strike="noStrike">
                <a:solidFill>
                  <a:srgbClr val="000000"/>
                </a:solidFill>
                <a:latin typeface="Bree Serif"/>
                <a:ea typeface="Bree Serif"/>
              </a:rPr>
              <a:t>01</a:t>
            </a:r>
            <a:endParaRPr b="0" lang="en-US" sz="6530" spc="-1" strike="noStrike">
              <a:latin typeface="Arial"/>
            </a:endParaRPr>
          </a:p>
        </p:txBody>
      </p:sp>
      <p:sp>
        <p:nvSpPr>
          <p:cNvPr id="62" name="TextBox 6"/>
          <p:cNvSpPr/>
          <p:nvPr/>
        </p:nvSpPr>
        <p:spPr>
          <a:xfrm>
            <a:off x="584640" y="5627520"/>
            <a:ext cx="375912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149"/>
              </a:lnSpc>
              <a:buNone/>
            </a:pPr>
            <a:r>
              <a:rPr b="1" lang="en-US" sz="2250" spc="-46" strike="noStrike">
                <a:solidFill>
                  <a:srgbClr val="000000"/>
                </a:solidFill>
                <a:latin typeface="Canva Sans Bold"/>
                <a:ea typeface="Canva Sans Bold"/>
              </a:rPr>
              <a:t>INFRASTRUCTURE </a:t>
            </a:r>
            <a:endParaRPr b="0" lang="en-US" sz="2250" spc="-1" strike="noStrike">
              <a:latin typeface="Arial"/>
            </a:endParaRPr>
          </a:p>
        </p:txBody>
      </p:sp>
      <p:sp>
        <p:nvSpPr>
          <p:cNvPr id="63" name="Freeform 7"/>
          <p:cNvSpPr/>
          <p:nvPr/>
        </p:nvSpPr>
        <p:spPr>
          <a:xfrm>
            <a:off x="1188360" y="6008400"/>
            <a:ext cx="2552040" cy="161280"/>
          </a:xfrm>
          <a:custGeom>
            <a:avLst/>
            <a:gdLst/>
            <a:ahLst/>
            <a:rect l="l" t="t" r="r" b="b"/>
            <a:pathLst>
              <a:path w="2552719" h="161925">
                <a:moveTo>
                  <a:pt x="0" y="0"/>
                </a:moveTo>
                <a:lnTo>
                  <a:pt x="2552718" y="0"/>
                </a:lnTo>
                <a:lnTo>
                  <a:pt x="2552718" y="161925"/>
                </a:lnTo>
                <a:lnTo>
                  <a:pt x="0" y="1619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Freeform 8"/>
          <p:cNvSpPr/>
          <p:nvPr/>
        </p:nvSpPr>
        <p:spPr>
          <a:xfrm>
            <a:off x="5148360" y="3424680"/>
            <a:ext cx="1617480" cy="1802160"/>
          </a:xfrm>
          <a:custGeom>
            <a:avLst/>
            <a:gdLst/>
            <a:ahLst/>
            <a:rect l="l" t="t" r="r" b="b"/>
            <a:pathLst>
              <a:path w="1618206" h="1803015">
                <a:moveTo>
                  <a:pt x="0" y="0"/>
                </a:moveTo>
                <a:lnTo>
                  <a:pt x="1618206" y="0"/>
                </a:lnTo>
                <a:lnTo>
                  <a:pt x="1618206" y="1803014"/>
                </a:lnTo>
                <a:lnTo>
                  <a:pt x="0" y="18030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Freeform 9"/>
          <p:cNvSpPr/>
          <p:nvPr/>
        </p:nvSpPr>
        <p:spPr>
          <a:xfrm rot="21294600">
            <a:off x="4522320" y="5753880"/>
            <a:ext cx="2395440" cy="574200"/>
          </a:xfrm>
          <a:custGeom>
            <a:avLst/>
            <a:gdLst/>
            <a:ahLst/>
            <a:rect l="l" t="t" r="r" b="b"/>
            <a:pathLst>
              <a:path w="2396218" h="575092">
                <a:moveTo>
                  <a:pt x="0" y="0"/>
                </a:moveTo>
                <a:lnTo>
                  <a:pt x="2396218" y="0"/>
                </a:lnTo>
                <a:lnTo>
                  <a:pt x="2396218" y="575092"/>
                </a:lnTo>
                <a:lnTo>
                  <a:pt x="0" y="5750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alphaModFix amt="81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TextBox 10"/>
          <p:cNvSpPr/>
          <p:nvPr/>
        </p:nvSpPr>
        <p:spPr>
          <a:xfrm>
            <a:off x="5415840" y="3718080"/>
            <a:ext cx="1082160" cy="104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218"/>
              </a:lnSpc>
              <a:buNone/>
              <a:tabLst>
                <a:tab algn="l" pos="0"/>
              </a:tabLst>
            </a:pPr>
            <a:r>
              <a:rPr b="0" lang="en-US" sz="6530" spc="-1" strike="noStrike">
                <a:solidFill>
                  <a:srgbClr val="000000"/>
                </a:solidFill>
                <a:latin typeface="Bree Serif"/>
                <a:ea typeface="Bree Serif"/>
              </a:rPr>
              <a:t>02</a:t>
            </a:r>
            <a:endParaRPr b="0" lang="en-US" sz="6530" spc="-1" strike="noStrike">
              <a:latin typeface="Arial"/>
            </a:endParaRPr>
          </a:p>
        </p:txBody>
      </p:sp>
      <p:sp>
        <p:nvSpPr>
          <p:cNvPr id="67" name="TextBox 11"/>
          <p:cNvSpPr/>
          <p:nvPr/>
        </p:nvSpPr>
        <p:spPr>
          <a:xfrm>
            <a:off x="3940920" y="5581800"/>
            <a:ext cx="3759120" cy="7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149"/>
              </a:lnSpc>
              <a:buNone/>
            </a:pPr>
            <a:r>
              <a:rPr b="1" lang="en-US" sz="2250" spc="-46" strike="noStrike">
                <a:solidFill>
                  <a:srgbClr val="000000"/>
                </a:solidFill>
                <a:latin typeface="Canva Sans Bold"/>
                <a:ea typeface="Canva Sans Bold"/>
              </a:rPr>
              <a:t>CONFIGURATION MANAGEMENT </a:t>
            </a:r>
            <a:endParaRPr b="0" lang="en-US" sz="2250" spc="-1" strike="noStrike">
              <a:latin typeface="Arial"/>
            </a:endParaRPr>
          </a:p>
        </p:txBody>
      </p:sp>
      <p:sp>
        <p:nvSpPr>
          <p:cNvPr id="68" name="Freeform 12"/>
          <p:cNvSpPr/>
          <p:nvPr/>
        </p:nvSpPr>
        <p:spPr>
          <a:xfrm>
            <a:off x="4487040" y="6362640"/>
            <a:ext cx="2552040" cy="161280"/>
          </a:xfrm>
          <a:custGeom>
            <a:avLst/>
            <a:gdLst/>
            <a:ahLst/>
            <a:rect l="l" t="t" r="r" b="b"/>
            <a:pathLst>
              <a:path w="2552719" h="161925">
                <a:moveTo>
                  <a:pt x="0" y="0"/>
                </a:moveTo>
                <a:lnTo>
                  <a:pt x="2552719" y="0"/>
                </a:lnTo>
                <a:lnTo>
                  <a:pt x="2552719" y="161925"/>
                </a:lnTo>
                <a:lnTo>
                  <a:pt x="0" y="1619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Freeform 13"/>
          <p:cNvSpPr/>
          <p:nvPr/>
        </p:nvSpPr>
        <p:spPr>
          <a:xfrm>
            <a:off x="8267400" y="3520080"/>
            <a:ext cx="1617480" cy="1802160"/>
          </a:xfrm>
          <a:custGeom>
            <a:avLst/>
            <a:gdLst/>
            <a:ahLst/>
            <a:rect l="l" t="t" r="r" b="b"/>
            <a:pathLst>
              <a:path w="1618206" h="1803015">
                <a:moveTo>
                  <a:pt x="0" y="0"/>
                </a:moveTo>
                <a:lnTo>
                  <a:pt x="1618206" y="0"/>
                </a:lnTo>
                <a:lnTo>
                  <a:pt x="1618206" y="1803014"/>
                </a:lnTo>
                <a:lnTo>
                  <a:pt x="0" y="18030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Freeform 14"/>
          <p:cNvSpPr/>
          <p:nvPr/>
        </p:nvSpPr>
        <p:spPr>
          <a:xfrm rot="21294600">
            <a:off x="7877880" y="5362920"/>
            <a:ext cx="2395440" cy="574200"/>
          </a:xfrm>
          <a:custGeom>
            <a:avLst/>
            <a:gdLst/>
            <a:ahLst/>
            <a:rect l="l" t="t" r="r" b="b"/>
            <a:pathLst>
              <a:path w="2396218" h="575092">
                <a:moveTo>
                  <a:pt x="0" y="0"/>
                </a:moveTo>
                <a:lnTo>
                  <a:pt x="2396218" y="0"/>
                </a:lnTo>
                <a:lnTo>
                  <a:pt x="2396218" y="575092"/>
                </a:lnTo>
                <a:lnTo>
                  <a:pt x="0" y="5750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>
              <a:alphaModFix amt="81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TextBox 15"/>
          <p:cNvSpPr/>
          <p:nvPr/>
        </p:nvSpPr>
        <p:spPr>
          <a:xfrm>
            <a:off x="8535240" y="3813480"/>
            <a:ext cx="1082160" cy="104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218"/>
              </a:lnSpc>
              <a:buNone/>
              <a:tabLst>
                <a:tab algn="l" pos="0"/>
              </a:tabLst>
            </a:pPr>
            <a:r>
              <a:rPr b="0" lang="en-US" sz="6530" spc="-1" strike="noStrike">
                <a:solidFill>
                  <a:srgbClr val="000000"/>
                </a:solidFill>
                <a:latin typeface="Bree Serif"/>
                <a:ea typeface="Bree Serif"/>
              </a:rPr>
              <a:t>03</a:t>
            </a:r>
            <a:endParaRPr b="0" lang="en-US" sz="6530" spc="-1" strike="noStrike">
              <a:latin typeface="Arial"/>
            </a:endParaRPr>
          </a:p>
        </p:txBody>
      </p:sp>
      <p:sp>
        <p:nvSpPr>
          <p:cNvPr id="72" name="TextBox 16"/>
          <p:cNvSpPr/>
          <p:nvPr/>
        </p:nvSpPr>
        <p:spPr>
          <a:xfrm>
            <a:off x="7701120" y="5499000"/>
            <a:ext cx="375912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149"/>
              </a:lnSpc>
              <a:buNone/>
            </a:pPr>
            <a:r>
              <a:rPr b="1" lang="en-US" sz="2250" spc="-46" strike="noStrike">
                <a:solidFill>
                  <a:srgbClr val="000000"/>
                </a:solidFill>
                <a:latin typeface="Canva Sans Bold"/>
                <a:ea typeface="Canva Sans Bold"/>
              </a:rPr>
              <a:t>JENKINS PIPELINE </a:t>
            </a:r>
            <a:endParaRPr b="0" lang="en-US" sz="2250" spc="-1" strike="noStrike">
              <a:latin typeface="Arial"/>
            </a:endParaRPr>
          </a:p>
        </p:txBody>
      </p:sp>
      <p:sp>
        <p:nvSpPr>
          <p:cNvPr id="73" name="Freeform 17"/>
          <p:cNvSpPr/>
          <p:nvPr/>
        </p:nvSpPr>
        <p:spPr>
          <a:xfrm>
            <a:off x="8304480" y="5879880"/>
            <a:ext cx="2552040" cy="161280"/>
          </a:xfrm>
          <a:custGeom>
            <a:avLst/>
            <a:gdLst/>
            <a:ahLst/>
            <a:rect l="l" t="t" r="r" b="b"/>
            <a:pathLst>
              <a:path w="2552719" h="161925">
                <a:moveTo>
                  <a:pt x="0" y="0"/>
                </a:moveTo>
                <a:lnTo>
                  <a:pt x="2552719" y="0"/>
                </a:lnTo>
                <a:lnTo>
                  <a:pt x="2552719" y="161925"/>
                </a:lnTo>
                <a:lnTo>
                  <a:pt x="0" y="1619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Freeform 18"/>
          <p:cNvSpPr/>
          <p:nvPr/>
        </p:nvSpPr>
        <p:spPr>
          <a:xfrm>
            <a:off x="11825640" y="3484800"/>
            <a:ext cx="1617480" cy="1802160"/>
          </a:xfrm>
          <a:custGeom>
            <a:avLst/>
            <a:gdLst/>
            <a:ahLst/>
            <a:rect l="l" t="t" r="r" b="b"/>
            <a:pathLst>
              <a:path w="1618206" h="1803015">
                <a:moveTo>
                  <a:pt x="0" y="0"/>
                </a:moveTo>
                <a:lnTo>
                  <a:pt x="1618206" y="0"/>
                </a:lnTo>
                <a:lnTo>
                  <a:pt x="1618206" y="1803014"/>
                </a:lnTo>
                <a:lnTo>
                  <a:pt x="0" y="18030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Freeform 19"/>
          <p:cNvSpPr/>
          <p:nvPr/>
        </p:nvSpPr>
        <p:spPr>
          <a:xfrm rot="21294600">
            <a:off x="11436120" y="5327640"/>
            <a:ext cx="2395440" cy="574200"/>
          </a:xfrm>
          <a:custGeom>
            <a:avLst/>
            <a:gdLst/>
            <a:ahLst/>
            <a:rect l="l" t="t" r="r" b="b"/>
            <a:pathLst>
              <a:path w="2396218" h="575092">
                <a:moveTo>
                  <a:pt x="0" y="0"/>
                </a:moveTo>
                <a:lnTo>
                  <a:pt x="2396218" y="0"/>
                </a:lnTo>
                <a:lnTo>
                  <a:pt x="2396218" y="575093"/>
                </a:lnTo>
                <a:lnTo>
                  <a:pt x="0" y="57509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>
              <a:alphaModFix amt="81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TextBox 20"/>
          <p:cNvSpPr/>
          <p:nvPr/>
        </p:nvSpPr>
        <p:spPr>
          <a:xfrm>
            <a:off x="12093120" y="3778200"/>
            <a:ext cx="1082160" cy="104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218"/>
              </a:lnSpc>
              <a:buNone/>
              <a:tabLst>
                <a:tab algn="l" pos="0"/>
              </a:tabLst>
            </a:pPr>
            <a:r>
              <a:rPr b="0" lang="en-US" sz="6530" spc="-1" strike="noStrike">
                <a:solidFill>
                  <a:srgbClr val="000000"/>
                </a:solidFill>
                <a:latin typeface="Bree Serif"/>
                <a:ea typeface="Bree Serif"/>
              </a:rPr>
              <a:t>04</a:t>
            </a:r>
            <a:endParaRPr b="0" lang="en-US" sz="6530" spc="-1" strike="noStrike">
              <a:latin typeface="Arial"/>
            </a:endParaRPr>
          </a:p>
        </p:txBody>
      </p:sp>
      <p:sp>
        <p:nvSpPr>
          <p:cNvPr id="77" name="TextBox 21"/>
          <p:cNvSpPr/>
          <p:nvPr/>
        </p:nvSpPr>
        <p:spPr>
          <a:xfrm>
            <a:off x="10754640" y="5413680"/>
            <a:ext cx="375912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149"/>
              </a:lnSpc>
              <a:buNone/>
            </a:pPr>
            <a:r>
              <a:rPr b="1" lang="en-US" sz="2250" spc="-46" strike="noStrike">
                <a:solidFill>
                  <a:srgbClr val="000000"/>
                </a:solidFill>
                <a:latin typeface="Canva Sans Bold"/>
                <a:ea typeface="Canva Sans Bold"/>
              </a:rPr>
              <a:t>DOCKER-COMPOSE </a:t>
            </a:r>
            <a:endParaRPr b="0" lang="en-US" sz="2250" spc="-1" strike="noStrike">
              <a:latin typeface="Arial"/>
            </a:endParaRPr>
          </a:p>
        </p:txBody>
      </p:sp>
      <p:sp>
        <p:nvSpPr>
          <p:cNvPr id="78" name="Freeform 22"/>
          <p:cNvSpPr/>
          <p:nvPr/>
        </p:nvSpPr>
        <p:spPr>
          <a:xfrm>
            <a:off x="11460960" y="5881680"/>
            <a:ext cx="2552040" cy="161280"/>
          </a:xfrm>
          <a:custGeom>
            <a:avLst/>
            <a:gdLst/>
            <a:ahLst/>
            <a:rect l="l" t="t" r="r" b="b"/>
            <a:pathLst>
              <a:path w="2552719" h="161925">
                <a:moveTo>
                  <a:pt x="0" y="0"/>
                </a:moveTo>
                <a:lnTo>
                  <a:pt x="2552718" y="0"/>
                </a:lnTo>
                <a:lnTo>
                  <a:pt x="2552718" y="161925"/>
                </a:lnTo>
                <a:lnTo>
                  <a:pt x="0" y="1619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Freeform 23"/>
          <p:cNvSpPr/>
          <p:nvPr/>
        </p:nvSpPr>
        <p:spPr>
          <a:xfrm>
            <a:off x="13666680" y="6595200"/>
            <a:ext cx="7569720" cy="4494240"/>
          </a:xfrm>
          <a:custGeom>
            <a:avLst/>
            <a:gdLst/>
            <a:ahLst/>
            <a:rect l="l" t="t" r="r" b="b"/>
            <a:pathLst>
              <a:path w="7570279" h="4494853">
                <a:moveTo>
                  <a:pt x="0" y="0"/>
                </a:moveTo>
                <a:lnTo>
                  <a:pt x="7570279" y="0"/>
                </a:lnTo>
                <a:lnTo>
                  <a:pt x="7570279" y="4494853"/>
                </a:lnTo>
                <a:lnTo>
                  <a:pt x="0" y="449485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Freeform 24"/>
          <p:cNvSpPr/>
          <p:nvPr/>
        </p:nvSpPr>
        <p:spPr>
          <a:xfrm rot="20383800">
            <a:off x="-2552760" y="-2063880"/>
            <a:ext cx="7569720" cy="4494240"/>
          </a:xfrm>
          <a:custGeom>
            <a:avLst/>
            <a:gdLst/>
            <a:ahLst/>
            <a:rect l="l" t="t" r="r" b="b"/>
            <a:pathLst>
              <a:path w="7570279" h="4494853">
                <a:moveTo>
                  <a:pt x="0" y="0"/>
                </a:moveTo>
                <a:lnTo>
                  <a:pt x="7570278" y="0"/>
                </a:lnTo>
                <a:lnTo>
                  <a:pt x="7570278" y="4494853"/>
                </a:lnTo>
                <a:lnTo>
                  <a:pt x="0" y="449485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Freeform 25"/>
          <p:cNvSpPr/>
          <p:nvPr/>
        </p:nvSpPr>
        <p:spPr>
          <a:xfrm>
            <a:off x="14974200" y="3698280"/>
            <a:ext cx="1617480" cy="1802160"/>
          </a:xfrm>
          <a:custGeom>
            <a:avLst/>
            <a:gdLst/>
            <a:ahLst/>
            <a:rect l="l" t="t" r="r" b="b"/>
            <a:pathLst>
              <a:path w="1618206" h="1803015">
                <a:moveTo>
                  <a:pt x="0" y="0"/>
                </a:moveTo>
                <a:lnTo>
                  <a:pt x="1618206" y="0"/>
                </a:lnTo>
                <a:lnTo>
                  <a:pt x="1618206" y="1803014"/>
                </a:lnTo>
                <a:lnTo>
                  <a:pt x="0" y="18030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Freeform 26"/>
          <p:cNvSpPr/>
          <p:nvPr/>
        </p:nvSpPr>
        <p:spPr>
          <a:xfrm rot="21294600">
            <a:off x="14584320" y="5541480"/>
            <a:ext cx="2395440" cy="574200"/>
          </a:xfrm>
          <a:custGeom>
            <a:avLst/>
            <a:gdLst/>
            <a:ahLst/>
            <a:rect l="l" t="t" r="r" b="b"/>
            <a:pathLst>
              <a:path w="2396218" h="575092">
                <a:moveTo>
                  <a:pt x="0" y="0"/>
                </a:moveTo>
                <a:lnTo>
                  <a:pt x="2396218" y="0"/>
                </a:lnTo>
                <a:lnTo>
                  <a:pt x="2396218" y="575093"/>
                </a:lnTo>
                <a:lnTo>
                  <a:pt x="0" y="57509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6">
              <a:alphaModFix amt="81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TextBox 27"/>
          <p:cNvSpPr/>
          <p:nvPr/>
        </p:nvSpPr>
        <p:spPr>
          <a:xfrm>
            <a:off x="15241680" y="3991680"/>
            <a:ext cx="1082160" cy="1043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8218"/>
              </a:lnSpc>
              <a:buNone/>
              <a:tabLst>
                <a:tab algn="l" pos="0"/>
              </a:tabLst>
            </a:pPr>
            <a:r>
              <a:rPr b="0" lang="en-US" sz="6530" spc="-1" strike="noStrike">
                <a:solidFill>
                  <a:srgbClr val="000000"/>
                </a:solidFill>
                <a:latin typeface="Bree Serif"/>
                <a:ea typeface="Bree Serif"/>
              </a:rPr>
              <a:t>05</a:t>
            </a:r>
            <a:endParaRPr b="0" lang="en-US" sz="6530" spc="-1" strike="noStrike">
              <a:latin typeface="Arial"/>
            </a:endParaRPr>
          </a:p>
        </p:txBody>
      </p:sp>
      <p:sp>
        <p:nvSpPr>
          <p:cNvPr id="84" name="TextBox 28"/>
          <p:cNvSpPr/>
          <p:nvPr/>
        </p:nvSpPr>
        <p:spPr>
          <a:xfrm>
            <a:off x="13903200" y="5627520"/>
            <a:ext cx="375912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149"/>
              </a:lnSpc>
              <a:buNone/>
            </a:pPr>
            <a:r>
              <a:rPr b="1" lang="en-US" sz="2250" spc="-46" strike="noStrike">
                <a:solidFill>
                  <a:srgbClr val="000000"/>
                </a:solidFill>
                <a:latin typeface="Canva Sans Bold"/>
                <a:ea typeface="Canva Sans Bold"/>
              </a:rPr>
              <a:t>MONITORING</a:t>
            </a:r>
            <a:endParaRPr b="0" lang="en-US" sz="2250" spc="-1" strike="noStrike">
              <a:latin typeface="Arial"/>
            </a:endParaRPr>
          </a:p>
        </p:txBody>
      </p:sp>
      <p:sp>
        <p:nvSpPr>
          <p:cNvPr id="85" name="Freeform 29"/>
          <p:cNvSpPr/>
          <p:nvPr/>
        </p:nvSpPr>
        <p:spPr>
          <a:xfrm>
            <a:off x="14506920" y="6008400"/>
            <a:ext cx="2552040" cy="161280"/>
          </a:xfrm>
          <a:custGeom>
            <a:avLst/>
            <a:gdLst/>
            <a:ahLst/>
            <a:rect l="l" t="t" r="r" b="b"/>
            <a:pathLst>
              <a:path w="2552719" h="161925">
                <a:moveTo>
                  <a:pt x="0" y="0"/>
                </a:moveTo>
                <a:lnTo>
                  <a:pt x="2552719" y="0"/>
                </a:lnTo>
                <a:lnTo>
                  <a:pt x="2552719" y="161925"/>
                </a:lnTo>
                <a:lnTo>
                  <a:pt x="0" y="1619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Freeform 30"/>
          <p:cNvSpPr/>
          <p:nvPr/>
        </p:nvSpPr>
        <p:spPr>
          <a:xfrm>
            <a:off x="8646840" y="6362640"/>
            <a:ext cx="1966680" cy="2783880"/>
          </a:xfrm>
          <a:custGeom>
            <a:avLst/>
            <a:gdLst/>
            <a:ahLst/>
            <a:rect l="l" t="t" r="r" b="b"/>
            <a:pathLst>
              <a:path w="1967421" h="2784543">
                <a:moveTo>
                  <a:pt x="0" y="0"/>
                </a:moveTo>
                <a:lnTo>
                  <a:pt x="1967420" y="0"/>
                </a:lnTo>
                <a:lnTo>
                  <a:pt x="1967420" y="2784544"/>
                </a:lnTo>
                <a:lnTo>
                  <a:pt x="0" y="278454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Freeform 31"/>
          <p:cNvSpPr/>
          <p:nvPr/>
        </p:nvSpPr>
        <p:spPr>
          <a:xfrm>
            <a:off x="11620800" y="6362640"/>
            <a:ext cx="2316240" cy="2316240"/>
          </a:xfrm>
          <a:custGeom>
            <a:avLst/>
            <a:gdLst/>
            <a:ahLst/>
            <a:rect l="l" t="t" r="r" b="b"/>
            <a:pathLst>
              <a:path w="2316994" h="2316994">
                <a:moveTo>
                  <a:pt x="0" y="0"/>
                </a:moveTo>
                <a:lnTo>
                  <a:pt x="2316993" y="0"/>
                </a:lnTo>
                <a:lnTo>
                  <a:pt x="2316993" y="2316994"/>
                </a:lnTo>
                <a:lnTo>
                  <a:pt x="0" y="23169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Freeform 32"/>
          <p:cNvSpPr/>
          <p:nvPr/>
        </p:nvSpPr>
        <p:spPr>
          <a:xfrm>
            <a:off x="4719960" y="6793560"/>
            <a:ext cx="2319120" cy="2231280"/>
          </a:xfrm>
          <a:custGeom>
            <a:avLst/>
            <a:gdLst/>
            <a:ahLst/>
            <a:rect l="l" t="t" r="r" b="b"/>
            <a:pathLst>
              <a:path w="2319833" h="2232093">
                <a:moveTo>
                  <a:pt x="0" y="0"/>
                </a:moveTo>
                <a:lnTo>
                  <a:pt x="2319834" y="0"/>
                </a:lnTo>
                <a:lnTo>
                  <a:pt x="2319834" y="2232093"/>
                </a:lnTo>
                <a:lnTo>
                  <a:pt x="0" y="223209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Freeform 33"/>
          <p:cNvSpPr/>
          <p:nvPr/>
        </p:nvSpPr>
        <p:spPr>
          <a:xfrm>
            <a:off x="14762160" y="6384240"/>
            <a:ext cx="1897560" cy="1888920"/>
          </a:xfrm>
          <a:custGeom>
            <a:avLst/>
            <a:gdLst/>
            <a:ahLst/>
            <a:rect l="l" t="t" r="r" b="b"/>
            <a:pathLst>
              <a:path w="1898134" h="1889698">
                <a:moveTo>
                  <a:pt x="0" y="0"/>
                </a:moveTo>
                <a:lnTo>
                  <a:pt x="1898134" y="0"/>
                </a:lnTo>
                <a:lnTo>
                  <a:pt x="1898134" y="1889698"/>
                </a:lnTo>
                <a:lnTo>
                  <a:pt x="0" y="18896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Freeform 34"/>
          <p:cNvSpPr/>
          <p:nvPr/>
        </p:nvSpPr>
        <p:spPr>
          <a:xfrm>
            <a:off x="1113120" y="6908400"/>
            <a:ext cx="2702520" cy="1770480"/>
          </a:xfrm>
          <a:custGeom>
            <a:avLst/>
            <a:gdLst/>
            <a:ahLst/>
            <a:rect l="l" t="t" r="r" b="b"/>
            <a:pathLst>
              <a:path w="2703136" h="1771339">
                <a:moveTo>
                  <a:pt x="0" y="0"/>
                </a:moveTo>
                <a:lnTo>
                  <a:pt x="2703136" y="0"/>
                </a:lnTo>
                <a:lnTo>
                  <a:pt x="2703136" y="1771339"/>
                </a:lnTo>
                <a:lnTo>
                  <a:pt x="0" y="177133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Freeform 35"/>
          <p:cNvSpPr/>
          <p:nvPr/>
        </p:nvSpPr>
        <p:spPr>
          <a:xfrm>
            <a:off x="15646320" y="39240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30" y="0"/>
                </a:lnTo>
                <a:lnTo>
                  <a:pt x="847030" y="806570"/>
                </a:lnTo>
                <a:lnTo>
                  <a:pt x="0" y="8065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TextBox 36"/>
          <p:cNvSpPr/>
          <p:nvPr/>
        </p:nvSpPr>
        <p:spPr>
          <a:xfrm>
            <a:off x="16619760" y="34452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000000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 2"/>
          <p:cNvSpPr/>
          <p:nvPr/>
        </p:nvSpPr>
        <p:spPr>
          <a:xfrm rot="10737600">
            <a:off x="965520" y="5680080"/>
            <a:ext cx="3057840" cy="544320"/>
          </a:xfrm>
          <a:custGeom>
            <a:avLst/>
            <a:gdLst/>
            <a:ahLst/>
            <a:rect l="l" t="t" r="r" b="b"/>
            <a:pathLst>
              <a:path w="3058568" h="544981">
                <a:moveTo>
                  <a:pt x="0" y="0"/>
                </a:moveTo>
                <a:lnTo>
                  <a:pt x="3058568" y="0"/>
                </a:lnTo>
                <a:lnTo>
                  <a:pt x="3058568" y="544981"/>
                </a:lnTo>
                <a:lnTo>
                  <a:pt x="0" y="54498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Freeform 3"/>
          <p:cNvSpPr/>
          <p:nvPr/>
        </p:nvSpPr>
        <p:spPr>
          <a:xfrm rot="10737600">
            <a:off x="7445520" y="5451480"/>
            <a:ext cx="3057840" cy="544320"/>
          </a:xfrm>
          <a:custGeom>
            <a:avLst/>
            <a:gdLst/>
            <a:ahLst/>
            <a:rect l="l" t="t" r="r" b="b"/>
            <a:pathLst>
              <a:path w="3058568" h="544981">
                <a:moveTo>
                  <a:pt x="0" y="0"/>
                </a:moveTo>
                <a:lnTo>
                  <a:pt x="3058568" y="0"/>
                </a:lnTo>
                <a:lnTo>
                  <a:pt x="3058568" y="544981"/>
                </a:lnTo>
                <a:lnTo>
                  <a:pt x="0" y="54498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Freeform 4"/>
          <p:cNvSpPr/>
          <p:nvPr/>
        </p:nvSpPr>
        <p:spPr>
          <a:xfrm rot="10737600">
            <a:off x="12859560" y="5429160"/>
            <a:ext cx="3057840" cy="544320"/>
          </a:xfrm>
          <a:custGeom>
            <a:avLst/>
            <a:gdLst/>
            <a:ahLst/>
            <a:rect l="l" t="t" r="r" b="b"/>
            <a:pathLst>
              <a:path w="3058568" h="544981">
                <a:moveTo>
                  <a:pt x="0" y="0"/>
                </a:moveTo>
                <a:lnTo>
                  <a:pt x="3058568" y="0"/>
                </a:lnTo>
                <a:lnTo>
                  <a:pt x="3058568" y="544981"/>
                </a:lnTo>
                <a:lnTo>
                  <a:pt x="0" y="54498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Freeform 5"/>
          <p:cNvSpPr/>
          <p:nvPr/>
        </p:nvSpPr>
        <p:spPr>
          <a:xfrm rot="21294600">
            <a:off x="8334720" y="8496000"/>
            <a:ext cx="11481480" cy="2755080"/>
          </a:xfrm>
          <a:custGeom>
            <a:avLst/>
            <a:gdLst/>
            <a:ahLst/>
            <a:rect l="l" t="t" r="r" b="b"/>
            <a:pathLst>
              <a:path w="11482143" h="2755714">
                <a:moveTo>
                  <a:pt x="0" y="0"/>
                </a:moveTo>
                <a:lnTo>
                  <a:pt x="11482142" y="0"/>
                </a:lnTo>
                <a:lnTo>
                  <a:pt x="11482142" y="2755714"/>
                </a:lnTo>
                <a:lnTo>
                  <a:pt x="0" y="27557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Freeform 6"/>
          <p:cNvSpPr/>
          <p:nvPr/>
        </p:nvSpPr>
        <p:spPr>
          <a:xfrm>
            <a:off x="-2016360" y="-3470400"/>
            <a:ext cx="7569720" cy="4494240"/>
          </a:xfrm>
          <a:custGeom>
            <a:avLst/>
            <a:gdLst/>
            <a:ahLst/>
            <a:rect l="l" t="t" r="r" b="b"/>
            <a:pathLst>
              <a:path w="7570279" h="4494853">
                <a:moveTo>
                  <a:pt x="0" y="0"/>
                </a:moveTo>
                <a:lnTo>
                  <a:pt x="7570279" y="0"/>
                </a:lnTo>
                <a:lnTo>
                  <a:pt x="7570279" y="4494853"/>
                </a:lnTo>
                <a:lnTo>
                  <a:pt x="0" y="449485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Freeform 7"/>
          <p:cNvSpPr/>
          <p:nvPr/>
        </p:nvSpPr>
        <p:spPr>
          <a:xfrm>
            <a:off x="6482520" y="3264840"/>
            <a:ext cx="1503360" cy="1503360"/>
          </a:xfrm>
          <a:custGeom>
            <a:avLst/>
            <a:gdLst/>
            <a:ahLst/>
            <a:rect l="l" t="t" r="r" b="b"/>
            <a:pathLst>
              <a:path w="1504056" h="1504056">
                <a:moveTo>
                  <a:pt x="0" y="0"/>
                </a:moveTo>
                <a:lnTo>
                  <a:pt x="1504057" y="0"/>
                </a:lnTo>
                <a:lnTo>
                  <a:pt x="1504057" y="1504056"/>
                </a:lnTo>
                <a:lnTo>
                  <a:pt x="0" y="150405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Freeform 8"/>
          <p:cNvSpPr/>
          <p:nvPr/>
        </p:nvSpPr>
        <p:spPr>
          <a:xfrm>
            <a:off x="1616040" y="3053880"/>
            <a:ext cx="1392480" cy="1924920"/>
          </a:xfrm>
          <a:custGeom>
            <a:avLst/>
            <a:gdLst/>
            <a:ahLst/>
            <a:rect l="l" t="t" r="r" b="b"/>
            <a:pathLst>
              <a:path w="1393190" h="1925666">
                <a:moveTo>
                  <a:pt x="0" y="0"/>
                </a:moveTo>
                <a:lnTo>
                  <a:pt x="1393190" y="0"/>
                </a:lnTo>
                <a:lnTo>
                  <a:pt x="1393190" y="1925666"/>
                </a:lnTo>
                <a:lnTo>
                  <a:pt x="0" y="192566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Freeform 9"/>
          <p:cNvSpPr/>
          <p:nvPr/>
        </p:nvSpPr>
        <p:spPr>
          <a:xfrm>
            <a:off x="8375400" y="3316320"/>
            <a:ext cx="1805040" cy="1351800"/>
          </a:xfrm>
          <a:custGeom>
            <a:avLst/>
            <a:gdLst/>
            <a:ahLst/>
            <a:rect l="l" t="t" r="r" b="b"/>
            <a:pathLst>
              <a:path w="1805682" h="1352519">
                <a:moveTo>
                  <a:pt x="0" y="0"/>
                </a:moveTo>
                <a:lnTo>
                  <a:pt x="1805682" y="0"/>
                </a:lnTo>
                <a:lnTo>
                  <a:pt x="1805682" y="1352519"/>
                </a:lnTo>
                <a:lnTo>
                  <a:pt x="0" y="13525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Freeform 10"/>
          <p:cNvSpPr/>
          <p:nvPr/>
        </p:nvSpPr>
        <p:spPr>
          <a:xfrm>
            <a:off x="12423960" y="3316320"/>
            <a:ext cx="1545840" cy="1487520"/>
          </a:xfrm>
          <a:custGeom>
            <a:avLst/>
            <a:gdLst/>
            <a:ahLst/>
            <a:rect l="l" t="t" r="r" b="b"/>
            <a:pathLst>
              <a:path w="1546585" h="1488090">
                <a:moveTo>
                  <a:pt x="0" y="0"/>
                </a:moveTo>
                <a:lnTo>
                  <a:pt x="1546585" y="0"/>
                </a:lnTo>
                <a:lnTo>
                  <a:pt x="1546585" y="1488090"/>
                </a:lnTo>
                <a:lnTo>
                  <a:pt x="0" y="14880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Freeform 11"/>
          <p:cNvSpPr/>
          <p:nvPr/>
        </p:nvSpPr>
        <p:spPr>
          <a:xfrm>
            <a:off x="14076000" y="3362040"/>
            <a:ext cx="1502640" cy="1495800"/>
          </a:xfrm>
          <a:custGeom>
            <a:avLst/>
            <a:gdLst/>
            <a:ahLst/>
            <a:rect l="l" t="t" r="r" b="b"/>
            <a:pathLst>
              <a:path w="1503360" h="1496679">
                <a:moveTo>
                  <a:pt x="0" y="0"/>
                </a:moveTo>
                <a:lnTo>
                  <a:pt x="1503360" y="0"/>
                </a:lnTo>
                <a:lnTo>
                  <a:pt x="1503360" y="1496679"/>
                </a:lnTo>
                <a:lnTo>
                  <a:pt x="0" y="149667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TextBox 12"/>
          <p:cNvSpPr/>
          <p:nvPr/>
        </p:nvSpPr>
        <p:spPr>
          <a:xfrm>
            <a:off x="3929400" y="1875240"/>
            <a:ext cx="10428480" cy="96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7563"/>
              </a:lnSpc>
              <a:buNone/>
              <a:tabLst>
                <a:tab algn="l" pos="0"/>
              </a:tabLst>
            </a:pPr>
            <a:r>
              <a:rPr b="0" lang="en-US" sz="6000" spc="-1" strike="noStrike">
                <a:solidFill>
                  <a:srgbClr val="000000"/>
                </a:solidFill>
                <a:latin typeface="Bree Serif"/>
                <a:ea typeface="Bree Serif"/>
              </a:rPr>
              <a:t>Goals and objectives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04" name="TextBox 13"/>
          <p:cNvSpPr/>
          <p:nvPr/>
        </p:nvSpPr>
        <p:spPr>
          <a:xfrm>
            <a:off x="449640" y="6894720"/>
            <a:ext cx="4089960" cy="254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69"/>
              </a:lnSpc>
              <a:buNone/>
            </a:pPr>
            <a:r>
              <a:rPr b="0" lang="en-US" sz="2050" spc="-41" strike="noStrike">
                <a:solidFill>
                  <a:srgbClr val="000000"/>
                </a:solidFill>
                <a:latin typeface="Canva Sans"/>
                <a:ea typeface="Canva Sans"/>
              </a:rPr>
              <a:t>Leverage Jenkins to automate the build, test, and deployment processes, reducing manual intervention and improving release speed.</a:t>
            </a:r>
            <a:endParaRPr b="0" lang="en-US" sz="2050" spc="-1" strike="noStrike">
              <a:latin typeface="Arial"/>
            </a:endParaRPr>
          </a:p>
          <a:p>
            <a:pPr algn="ctr">
              <a:lnSpc>
                <a:spcPts val="2869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ts val="2869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05" name="TextBox 14"/>
          <p:cNvSpPr/>
          <p:nvPr/>
        </p:nvSpPr>
        <p:spPr>
          <a:xfrm>
            <a:off x="450720" y="5432400"/>
            <a:ext cx="4260240" cy="99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909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00000"/>
                </a:solidFill>
                <a:latin typeface="Bree Serif"/>
                <a:ea typeface="Bree Serif"/>
              </a:rPr>
              <a:t>Automate the CI/CD Pipeline</a:t>
            </a:r>
            <a:endParaRPr b="0" lang="en-US" sz="3100" spc="-1" strike="noStrike">
              <a:latin typeface="Arial"/>
            </a:endParaRPr>
          </a:p>
        </p:txBody>
      </p:sp>
      <p:sp>
        <p:nvSpPr>
          <p:cNvPr id="106" name="TextBox 15"/>
          <p:cNvSpPr/>
          <p:nvPr/>
        </p:nvSpPr>
        <p:spPr>
          <a:xfrm>
            <a:off x="7015680" y="6633360"/>
            <a:ext cx="4089960" cy="182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69"/>
              </a:lnSpc>
              <a:buNone/>
            </a:pPr>
            <a:r>
              <a:rPr b="0" lang="en-US" sz="2050" spc="-41" strike="noStrike">
                <a:solidFill>
                  <a:srgbClr val="000000"/>
                </a:solidFill>
                <a:latin typeface="Canva Sans"/>
                <a:ea typeface="Canva Sans"/>
              </a:rPr>
              <a:t>Use Terraform for provisioning infrastructure and Docker for containerizing applications, ensuring consistency and scalability across environments</a:t>
            </a:r>
            <a:endParaRPr b="0" lang="en-US" sz="2050" spc="-1" strike="noStrike">
              <a:latin typeface="Arial"/>
            </a:endParaRPr>
          </a:p>
        </p:txBody>
      </p:sp>
      <p:sp>
        <p:nvSpPr>
          <p:cNvPr id="107" name="TextBox 16"/>
          <p:cNvSpPr/>
          <p:nvPr/>
        </p:nvSpPr>
        <p:spPr>
          <a:xfrm>
            <a:off x="7117560" y="4916520"/>
            <a:ext cx="3713040" cy="178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515"/>
              </a:lnSpc>
              <a:buNone/>
              <a:tabLst>
                <a:tab algn="l" pos="0"/>
              </a:tabLst>
            </a:pPr>
            <a:r>
              <a:rPr b="0" lang="en-US" sz="2790" spc="-1" strike="noStrike">
                <a:solidFill>
                  <a:srgbClr val="000000"/>
                </a:solidFill>
                <a:latin typeface="Bree Serif"/>
                <a:ea typeface="Bree Serif"/>
              </a:rPr>
              <a:t>Implement Infrastructure as Code and Containerization</a:t>
            </a:r>
            <a:endParaRPr b="0" lang="en-US" sz="2790" spc="-1" strike="noStrike">
              <a:latin typeface="Arial"/>
            </a:endParaRPr>
          </a:p>
        </p:txBody>
      </p:sp>
      <p:sp>
        <p:nvSpPr>
          <p:cNvPr id="108" name="TextBox 17"/>
          <p:cNvSpPr/>
          <p:nvPr/>
        </p:nvSpPr>
        <p:spPr>
          <a:xfrm>
            <a:off x="12268440" y="6530400"/>
            <a:ext cx="4089960" cy="21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69"/>
              </a:lnSpc>
              <a:buNone/>
            </a:pPr>
            <a:r>
              <a:rPr b="0" lang="en-US" sz="2050" spc="-41" strike="noStrike">
                <a:solidFill>
                  <a:srgbClr val="000000"/>
                </a:solidFill>
                <a:latin typeface="Canva Sans"/>
                <a:ea typeface="Canva Sans"/>
              </a:rPr>
              <a:t>Utilize Ansible for automating configurations and Prometheus for monitoring system health, ensuring proactive issue detection and reliable deployments.</a:t>
            </a:r>
            <a:endParaRPr b="0" lang="en-US" sz="2050" spc="-1" strike="noStrike">
              <a:latin typeface="Arial"/>
            </a:endParaRPr>
          </a:p>
        </p:txBody>
      </p:sp>
      <p:sp>
        <p:nvSpPr>
          <p:cNvPr id="109" name="TextBox 18"/>
          <p:cNvSpPr/>
          <p:nvPr/>
        </p:nvSpPr>
        <p:spPr>
          <a:xfrm>
            <a:off x="12075480" y="4920840"/>
            <a:ext cx="4358160" cy="13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81"/>
              </a:lnSpc>
              <a:buNone/>
              <a:tabLst>
                <a:tab algn="l" pos="0"/>
              </a:tabLst>
            </a:pPr>
            <a:r>
              <a:rPr b="0" lang="en-US" sz="2760" spc="-1" strike="noStrike">
                <a:solidFill>
                  <a:srgbClr val="000000"/>
                </a:solidFill>
                <a:latin typeface="Bree Serif"/>
                <a:ea typeface="Bree Serif"/>
              </a:rPr>
              <a:t>Enhance Monitoring and Configuration Management</a:t>
            </a:r>
            <a:endParaRPr b="0" lang="en-US" sz="2760" spc="-1" strike="noStrike">
              <a:latin typeface="Arial"/>
            </a:endParaRPr>
          </a:p>
        </p:txBody>
      </p:sp>
      <p:sp>
        <p:nvSpPr>
          <p:cNvPr id="110" name="Freeform 19"/>
          <p:cNvSpPr/>
          <p:nvPr/>
        </p:nvSpPr>
        <p:spPr>
          <a:xfrm>
            <a:off x="15646320" y="39240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30" y="0"/>
                </a:lnTo>
                <a:lnTo>
                  <a:pt x="847030" y="806570"/>
                </a:lnTo>
                <a:lnTo>
                  <a:pt x="0" y="8065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TextBox 20"/>
          <p:cNvSpPr/>
          <p:nvPr/>
        </p:nvSpPr>
        <p:spPr>
          <a:xfrm>
            <a:off x="16619760" y="34452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000000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2"/>
          <p:cNvSpPr/>
          <p:nvPr/>
        </p:nvSpPr>
        <p:spPr>
          <a:xfrm>
            <a:off x="1995120" y="760680"/>
            <a:ext cx="6065640" cy="93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390"/>
              </a:lnSpc>
              <a:buNone/>
              <a:tabLst>
                <a:tab algn="l" pos="0"/>
              </a:tabLst>
            </a:pPr>
            <a:r>
              <a:rPr b="0" lang="en-US" sz="5860" spc="-1" strike="noStrike">
                <a:solidFill>
                  <a:srgbClr val="000000"/>
                </a:solidFill>
                <a:latin typeface="Bree Serif"/>
                <a:ea typeface="Bree Serif"/>
              </a:rPr>
              <a:t>Project Flow</a:t>
            </a:r>
            <a:endParaRPr b="0" lang="en-US" sz="5860" spc="-1" strike="noStrike">
              <a:latin typeface="Arial"/>
            </a:endParaRPr>
          </a:p>
        </p:txBody>
      </p:sp>
      <p:sp>
        <p:nvSpPr>
          <p:cNvPr id="113" name="TextBox 3"/>
          <p:cNvSpPr/>
          <p:nvPr/>
        </p:nvSpPr>
        <p:spPr>
          <a:xfrm>
            <a:off x="1531800" y="3430440"/>
            <a:ext cx="926640" cy="63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992"/>
              </a:lnSpc>
              <a:buNone/>
              <a:tabLst>
                <a:tab algn="l" pos="0"/>
              </a:tabLst>
            </a:pPr>
            <a:r>
              <a:rPr b="0" lang="en-US" sz="3959" spc="-1" strike="noStrike">
                <a:solidFill>
                  <a:srgbClr val="000000">
                    <a:alpha val="26000"/>
                  </a:srgbClr>
                </a:solidFill>
                <a:latin typeface="Bree Serif"/>
                <a:ea typeface="Bree Serif"/>
              </a:rPr>
              <a:t>01.</a:t>
            </a:r>
            <a:endParaRPr b="0" lang="en-US" sz="3959" spc="-1" strike="noStrike">
              <a:latin typeface="Arial"/>
            </a:endParaRPr>
          </a:p>
        </p:txBody>
      </p:sp>
      <p:sp>
        <p:nvSpPr>
          <p:cNvPr id="114" name="TextBox 4"/>
          <p:cNvSpPr/>
          <p:nvPr/>
        </p:nvSpPr>
        <p:spPr>
          <a:xfrm>
            <a:off x="2659680" y="3945960"/>
            <a:ext cx="7054560" cy="13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730"/>
              </a:lnSpc>
              <a:buNone/>
            </a:pPr>
            <a:r>
              <a:rPr b="0" lang="en-US" sz="1950" spc="-41" strike="noStrike">
                <a:solidFill>
                  <a:srgbClr val="000000"/>
                </a:solidFill>
                <a:latin typeface="Canva Sans"/>
                <a:ea typeface="Canva Sans"/>
              </a:rPr>
              <a:t>Using Terraform, we provisioned two servers:</a:t>
            </a:r>
            <a:endParaRPr b="0" lang="en-US" sz="1950" spc="-1" strike="noStrike">
              <a:latin typeface="Arial"/>
            </a:endParaRPr>
          </a:p>
          <a:p>
            <a:pPr>
              <a:lnSpc>
                <a:spcPts val="2730"/>
              </a:lnSpc>
              <a:buNone/>
            </a:pPr>
            <a:r>
              <a:rPr b="0" lang="en-US" sz="1950" spc="-41" strike="noStrike">
                <a:solidFill>
                  <a:srgbClr val="000000"/>
                </a:solidFill>
                <a:latin typeface="Canva Sans"/>
                <a:ea typeface="Canva Sans"/>
              </a:rPr>
              <a:t>One server dedicated to running Jenkins as a Docker container.</a:t>
            </a:r>
            <a:endParaRPr b="0" lang="en-US" sz="1950" spc="-1" strike="noStrike">
              <a:latin typeface="Arial"/>
            </a:endParaRPr>
          </a:p>
          <a:p>
            <a:pPr>
              <a:lnSpc>
                <a:spcPts val="2730"/>
              </a:lnSpc>
              <a:buNone/>
            </a:pPr>
            <a:r>
              <a:rPr b="0" lang="en-US" sz="1950" spc="-41" strike="noStrike">
                <a:solidFill>
                  <a:srgbClr val="000000"/>
                </a:solidFill>
                <a:latin typeface="Canva Sans"/>
                <a:ea typeface="Canva Sans"/>
              </a:rPr>
              <a:t>A second server for deploying the web application.</a:t>
            </a:r>
            <a:endParaRPr b="0" lang="en-US" sz="1950" spc="-1" strike="noStrike">
              <a:latin typeface="Arial"/>
            </a:endParaRPr>
          </a:p>
        </p:txBody>
      </p:sp>
      <p:sp>
        <p:nvSpPr>
          <p:cNvPr id="115" name="TextBox 5"/>
          <p:cNvSpPr/>
          <p:nvPr/>
        </p:nvSpPr>
        <p:spPr>
          <a:xfrm>
            <a:off x="2659680" y="3527640"/>
            <a:ext cx="2999880" cy="43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90"/>
              </a:lnSpc>
              <a:buNone/>
            </a:pPr>
            <a:r>
              <a:rPr b="1" lang="en-US" sz="2420" spc="-49" strike="noStrike">
                <a:solidFill>
                  <a:srgbClr val="000000"/>
                </a:solidFill>
                <a:latin typeface="Canva Sans Bold"/>
                <a:ea typeface="Canva Sans Bold"/>
              </a:rPr>
              <a:t>Infrastructure</a:t>
            </a:r>
            <a:endParaRPr b="0" lang="en-US" sz="2420" spc="-1" strike="noStrike">
              <a:latin typeface="Arial"/>
            </a:endParaRPr>
          </a:p>
        </p:txBody>
      </p:sp>
      <p:sp>
        <p:nvSpPr>
          <p:cNvPr id="116" name="TextBox 6"/>
          <p:cNvSpPr/>
          <p:nvPr/>
        </p:nvSpPr>
        <p:spPr>
          <a:xfrm>
            <a:off x="1501920" y="5611680"/>
            <a:ext cx="80136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317"/>
              </a:lnSpc>
              <a:buNone/>
              <a:tabLst>
                <a:tab algn="l" pos="0"/>
              </a:tabLst>
            </a:pPr>
            <a:r>
              <a:rPr b="0" lang="en-US" sz="3420" spc="-1" strike="noStrike">
                <a:solidFill>
                  <a:srgbClr val="000000">
                    <a:alpha val="26000"/>
                  </a:srgbClr>
                </a:solidFill>
                <a:latin typeface="Bree Serif"/>
                <a:ea typeface="Bree Serif"/>
              </a:rPr>
              <a:t>02.</a:t>
            </a:r>
            <a:endParaRPr b="0" lang="en-US" sz="3420" spc="-1" strike="noStrike">
              <a:latin typeface="Arial"/>
            </a:endParaRPr>
          </a:p>
        </p:txBody>
      </p:sp>
      <p:sp>
        <p:nvSpPr>
          <p:cNvPr id="117" name="TextBox 7"/>
          <p:cNvSpPr/>
          <p:nvPr/>
        </p:nvSpPr>
        <p:spPr>
          <a:xfrm>
            <a:off x="2595240" y="5978520"/>
            <a:ext cx="7054560" cy="34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730"/>
              </a:lnSpc>
              <a:buNone/>
            </a:pPr>
            <a:r>
              <a:rPr b="0" lang="en-US" sz="1950" spc="-41" strike="noStrike">
                <a:solidFill>
                  <a:srgbClr val="000000"/>
                </a:solidFill>
                <a:latin typeface="Canva Sans"/>
                <a:ea typeface="Canva Sans"/>
              </a:rPr>
              <a:t>We utilized Ansible to configure and manage both servers.</a:t>
            </a:r>
            <a:endParaRPr b="0" lang="en-US" sz="1950" spc="-1" strike="noStrike">
              <a:latin typeface="Arial"/>
            </a:endParaRPr>
          </a:p>
        </p:txBody>
      </p:sp>
      <p:sp>
        <p:nvSpPr>
          <p:cNvPr id="118" name="TextBox 8"/>
          <p:cNvSpPr/>
          <p:nvPr/>
        </p:nvSpPr>
        <p:spPr>
          <a:xfrm>
            <a:off x="2567160" y="5602320"/>
            <a:ext cx="4511520" cy="86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421"/>
              </a:lnSpc>
              <a:buNone/>
            </a:pPr>
            <a:r>
              <a:rPr b="1" lang="en-US" sz="2450" spc="-49" strike="noStrike">
                <a:solidFill>
                  <a:srgbClr val="000000"/>
                </a:solidFill>
                <a:latin typeface="Canva Sans Bold"/>
                <a:ea typeface="Canva Sans Bold"/>
              </a:rPr>
              <a:t>ConfigurationManagement:</a:t>
            </a:r>
            <a:endParaRPr b="0" lang="en-US" sz="2450" spc="-1" strike="noStrike">
              <a:latin typeface="Arial"/>
            </a:endParaRPr>
          </a:p>
        </p:txBody>
      </p:sp>
      <p:sp>
        <p:nvSpPr>
          <p:cNvPr id="119" name="TextBox 9"/>
          <p:cNvSpPr/>
          <p:nvPr/>
        </p:nvSpPr>
        <p:spPr>
          <a:xfrm>
            <a:off x="1531800" y="6973920"/>
            <a:ext cx="79956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306"/>
              </a:lnSpc>
              <a:buNone/>
              <a:tabLst>
                <a:tab algn="l" pos="0"/>
              </a:tabLst>
            </a:pPr>
            <a:r>
              <a:rPr b="0" lang="en-US" sz="3420" spc="-1" strike="noStrike">
                <a:solidFill>
                  <a:srgbClr val="000000">
                    <a:alpha val="26000"/>
                  </a:srgbClr>
                </a:solidFill>
                <a:latin typeface="Bree Serif"/>
                <a:ea typeface="Bree Serif"/>
              </a:rPr>
              <a:t>03.</a:t>
            </a:r>
            <a:endParaRPr b="0" lang="en-US" sz="3420" spc="-1" strike="noStrike">
              <a:latin typeface="Arial"/>
            </a:endParaRPr>
          </a:p>
        </p:txBody>
      </p:sp>
      <p:sp>
        <p:nvSpPr>
          <p:cNvPr id="120" name="TextBox 10"/>
          <p:cNvSpPr/>
          <p:nvPr/>
        </p:nvSpPr>
        <p:spPr>
          <a:xfrm>
            <a:off x="2595240" y="7316280"/>
            <a:ext cx="7054560" cy="173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730"/>
              </a:lnSpc>
              <a:buNone/>
            </a:pPr>
            <a:r>
              <a:rPr b="0" lang="en-US" sz="1950" spc="-41" strike="noStrike">
                <a:solidFill>
                  <a:srgbClr val="000000"/>
                </a:solidFill>
                <a:latin typeface="Canva Sans"/>
                <a:ea typeface="Canva Sans"/>
              </a:rPr>
              <a:t>The pipeline builds a JAR file from the application’s source code.</a:t>
            </a:r>
            <a:endParaRPr b="0" lang="en-US" sz="1950" spc="-1" strike="noStrike">
              <a:latin typeface="Arial"/>
            </a:endParaRPr>
          </a:p>
          <a:p>
            <a:pPr>
              <a:lnSpc>
                <a:spcPts val="2730"/>
              </a:lnSpc>
              <a:buNone/>
            </a:pPr>
            <a:r>
              <a:rPr b="0" lang="en-US" sz="1950" spc="-41" strike="noStrike">
                <a:solidFill>
                  <a:srgbClr val="000000"/>
                </a:solidFill>
                <a:latin typeface="Canva Sans"/>
                <a:ea typeface="Canva Sans"/>
              </a:rPr>
              <a:t>A Docker image is created and pushed to Docker Hub.</a:t>
            </a:r>
            <a:endParaRPr b="0" lang="en-US" sz="1950" spc="-1" strike="noStrike">
              <a:latin typeface="Arial"/>
            </a:endParaRPr>
          </a:p>
          <a:p>
            <a:pPr>
              <a:lnSpc>
                <a:spcPts val="2730"/>
              </a:lnSpc>
              <a:buNone/>
            </a:pPr>
            <a:r>
              <a:rPr b="0" lang="en-US" sz="1950" spc="-41" strike="noStrike">
                <a:solidFill>
                  <a:srgbClr val="000000"/>
                </a:solidFill>
                <a:latin typeface="Canva Sans"/>
                <a:ea typeface="Canva Sans"/>
              </a:rPr>
              <a:t>The web application is deployed on the application server using a Docker Compose file.</a:t>
            </a:r>
            <a:endParaRPr b="0" lang="en-US" sz="1950" spc="-1" strike="noStrike">
              <a:latin typeface="Arial"/>
            </a:endParaRPr>
          </a:p>
        </p:txBody>
      </p:sp>
      <p:sp>
        <p:nvSpPr>
          <p:cNvPr id="121" name="TextBox 11"/>
          <p:cNvSpPr/>
          <p:nvPr/>
        </p:nvSpPr>
        <p:spPr>
          <a:xfrm>
            <a:off x="2595240" y="6958800"/>
            <a:ext cx="5118840" cy="4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11"/>
              </a:lnSpc>
              <a:buNone/>
            </a:pPr>
            <a:r>
              <a:rPr b="1" lang="en-US" sz="2360" spc="-49" strike="noStrike">
                <a:solidFill>
                  <a:srgbClr val="000000"/>
                </a:solidFill>
                <a:latin typeface="Canva Sans Bold"/>
                <a:ea typeface="Canva Sans Bold"/>
              </a:rPr>
              <a:t>Pipeline Workflow:</a:t>
            </a:r>
            <a:endParaRPr b="0" lang="en-US" sz="2360" spc="-1" strike="noStrike">
              <a:latin typeface="Arial"/>
            </a:endParaRPr>
          </a:p>
        </p:txBody>
      </p:sp>
      <p:sp>
        <p:nvSpPr>
          <p:cNvPr id="122" name="Freeform 12"/>
          <p:cNvSpPr/>
          <p:nvPr/>
        </p:nvSpPr>
        <p:spPr>
          <a:xfrm rot="21294600">
            <a:off x="14222520" y="9496800"/>
            <a:ext cx="5445360" cy="1306440"/>
          </a:xfrm>
          <a:custGeom>
            <a:avLst/>
            <a:gdLst/>
            <a:ahLst/>
            <a:rect l="l" t="t" r="r" b="b"/>
            <a:pathLst>
              <a:path w="5445992" h="1307038">
                <a:moveTo>
                  <a:pt x="0" y="0"/>
                </a:moveTo>
                <a:lnTo>
                  <a:pt x="5445992" y="0"/>
                </a:lnTo>
                <a:lnTo>
                  <a:pt x="5445992" y="1307038"/>
                </a:lnTo>
                <a:lnTo>
                  <a:pt x="0" y="13070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Freeform 13"/>
          <p:cNvSpPr/>
          <p:nvPr/>
        </p:nvSpPr>
        <p:spPr>
          <a:xfrm rot="21294600">
            <a:off x="-597240" y="-434160"/>
            <a:ext cx="5445360" cy="1306440"/>
          </a:xfrm>
          <a:custGeom>
            <a:avLst/>
            <a:gdLst/>
            <a:ahLst/>
            <a:rect l="l" t="t" r="r" b="b"/>
            <a:pathLst>
              <a:path w="5445992" h="1307038">
                <a:moveTo>
                  <a:pt x="0" y="0"/>
                </a:moveTo>
                <a:lnTo>
                  <a:pt x="5445991" y="0"/>
                </a:lnTo>
                <a:lnTo>
                  <a:pt x="5445991" y="1307038"/>
                </a:lnTo>
                <a:lnTo>
                  <a:pt x="0" y="13070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TextBox 14"/>
          <p:cNvSpPr/>
          <p:nvPr/>
        </p:nvSpPr>
        <p:spPr>
          <a:xfrm>
            <a:off x="2418840" y="2218320"/>
            <a:ext cx="14591160" cy="152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010"/>
              </a:lnSpc>
              <a:buNone/>
            </a:pPr>
            <a:r>
              <a:rPr b="0" lang="en-US" sz="2150" spc="-43" strike="noStrike">
                <a:solidFill>
                  <a:srgbClr val="000000"/>
                </a:solidFill>
                <a:latin typeface="Canva Sans"/>
                <a:ea typeface="Canva Sans"/>
              </a:rPr>
              <a:t>W</a:t>
            </a:r>
            <a:r>
              <a:rPr b="1" lang="en-US" sz="2150" spc="-43" strike="noStrike">
                <a:solidFill>
                  <a:srgbClr val="000000"/>
                </a:solidFill>
                <a:latin typeface="Canva Sans Bold"/>
                <a:ea typeface="Canva Sans Bold"/>
              </a:rPr>
              <a:t>e developed a CI/CD pipeline for a sample web application, where the pipeline is linked to a GitHub repository.</a:t>
            </a:r>
            <a:endParaRPr b="0" lang="en-US" sz="2150" spc="-1" strike="noStrike">
              <a:latin typeface="Arial"/>
            </a:endParaRPr>
          </a:p>
          <a:p>
            <a:pPr>
              <a:lnSpc>
                <a:spcPts val="3010"/>
              </a:lnSpc>
              <a:buNone/>
            </a:pPr>
            <a:r>
              <a:rPr b="1" lang="en-US" sz="2150" spc="-43" strike="noStrike">
                <a:solidFill>
                  <a:srgbClr val="000000"/>
                </a:solidFill>
                <a:latin typeface="Canva Sans Bold"/>
                <a:ea typeface="Canva Sans Bold"/>
              </a:rPr>
              <a:t> </a:t>
            </a:r>
            <a:r>
              <a:rPr b="1" lang="en-US" sz="2150" spc="-43" strike="noStrike">
                <a:solidFill>
                  <a:srgbClr val="000000"/>
                </a:solidFill>
                <a:latin typeface="Canva Sans Bold"/>
                <a:ea typeface="Canva Sans Bold"/>
              </a:rPr>
              <a:t>The pipeline is automatically triggered upon any code push, ensuring continuous integration and deployment.</a:t>
            </a:r>
            <a:endParaRPr b="0" lang="en-US" sz="2150" spc="-1" strike="noStrike">
              <a:latin typeface="Arial"/>
            </a:endParaRPr>
          </a:p>
        </p:txBody>
      </p:sp>
      <p:sp>
        <p:nvSpPr>
          <p:cNvPr id="125" name="TextBox 15"/>
          <p:cNvSpPr/>
          <p:nvPr/>
        </p:nvSpPr>
        <p:spPr>
          <a:xfrm>
            <a:off x="9915120" y="3537360"/>
            <a:ext cx="79956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306"/>
              </a:lnSpc>
              <a:buNone/>
              <a:tabLst>
                <a:tab algn="l" pos="0"/>
              </a:tabLst>
            </a:pPr>
            <a:r>
              <a:rPr b="0" lang="en-US" sz="3420" spc="-1" strike="noStrike">
                <a:solidFill>
                  <a:srgbClr val="000000">
                    <a:alpha val="26000"/>
                  </a:srgbClr>
                </a:solidFill>
                <a:latin typeface="Bree Serif"/>
                <a:ea typeface="Bree Serif"/>
              </a:rPr>
              <a:t>04.</a:t>
            </a:r>
            <a:endParaRPr b="0" lang="en-US" sz="3420" spc="-1" strike="noStrike">
              <a:latin typeface="Arial"/>
            </a:endParaRPr>
          </a:p>
        </p:txBody>
      </p:sp>
      <p:sp>
        <p:nvSpPr>
          <p:cNvPr id="126" name="TextBox 16"/>
          <p:cNvSpPr/>
          <p:nvPr/>
        </p:nvSpPr>
        <p:spPr>
          <a:xfrm>
            <a:off x="10851840" y="3677760"/>
            <a:ext cx="5118840" cy="4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11"/>
              </a:lnSpc>
              <a:buNone/>
            </a:pPr>
            <a:r>
              <a:rPr b="1" lang="en-US" sz="2360" spc="-49" strike="noStrike">
                <a:solidFill>
                  <a:srgbClr val="000000"/>
                </a:solidFill>
                <a:latin typeface="Canva Sans Bold"/>
                <a:ea typeface="Canva Sans Bold"/>
              </a:rPr>
              <a:t>Deployment:</a:t>
            </a:r>
            <a:endParaRPr b="0" lang="en-US" sz="2360" spc="-1" strike="noStrike">
              <a:latin typeface="Arial"/>
            </a:endParaRPr>
          </a:p>
        </p:txBody>
      </p:sp>
      <p:sp>
        <p:nvSpPr>
          <p:cNvPr id="127" name="TextBox 17"/>
          <p:cNvSpPr/>
          <p:nvPr/>
        </p:nvSpPr>
        <p:spPr>
          <a:xfrm>
            <a:off x="10834920" y="4270680"/>
            <a:ext cx="7054560" cy="13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730"/>
              </a:lnSpc>
              <a:buNone/>
            </a:pPr>
            <a:r>
              <a:rPr b="0" lang="en-US" sz="1950" spc="-41" strike="noStrike">
                <a:solidFill>
                  <a:srgbClr val="000000"/>
                </a:solidFill>
                <a:latin typeface="Canva Sans"/>
                <a:ea typeface="Canva Sans"/>
              </a:rPr>
              <a:t>The pipeline builds a JAR file from the application’s source code. A Docker image is created and pushed to Docker Hub. The web application is deployed on the application server using a Docker Compose file.</a:t>
            </a:r>
            <a:endParaRPr b="0" lang="en-US" sz="1950" spc="-1" strike="noStrike">
              <a:latin typeface="Arial"/>
            </a:endParaRPr>
          </a:p>
        </p:txBody>
      </p:sp>
      <p:sp>
        <p:nvSpPr>
          <p:cNvPr id="128" name="TextBox 18"/>
          <p:cNvSpPr/>
          <p:nvPr/>
        </p:nvSpPr>
        <p:spPr>
          <a:xfrm>
            <a:off x="9888480" y="5870880"/>
            <a:ext cx="79956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306"/>
              </a:lnSpc>
              <a:buNone/>
              <a:tabLst>
                <a:tab algn="l" pos="0"/>
              </a:tabLst>
            </a:pPr>
            <a:r>
              <a:rPr b="0" lang="en-US" sz="3420" spc="-1" strike="noStrike">
                <a:solidFill>
                  <a:srgbClr val="000000">
                    <a:alpha val="26000"/>
                  </a:srgbClr>
                </a:solidFill>
                <a:latin typeface="Bree Serif"/>
                <a:ea typeface="Bree Serif"/>
              </a:rPr>
              <a:t>05.</a:t>
            </a:r>
            <a:endParaRPr b="0" lang="en-US" sz="3420" spc="-1" strike="noStrike">
              <a:latin typeface="Arial"/>
            </a:endParaRPr>
          </a:p>
        </p:txBody>
      </p:sp>
      <p:sp>
        <p:nvSpPr>
          <p:cNvPr id="129" name="TextBox 19"/>
          <p:cNvSpPr/>
          <p:nvPr/>
        </p:nvSpPr>
        <p:spPr>
          <a:xfrm>
            <a:off x="10851840" y="6009120"/>
            <a:ext cx="52819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28"/>
              </a:lnSpc>
              <a:buNone/>
            </a:pPr>
            <a:r>
              <a:rPr b="1" lang="en-US" sz="2380" spc="-49" strike="noStrike">
                <a:solidFill>
                  <a:srgbClr val="000000"/>
                </a:solidFill>
                <a:latin typeface="Canva Sans Bold"/>
                <a:ea typeface="Canva Sans Bold"/>
              </a:rPr>
              <a:t>Notifications:</a:t>
            </a:r>
            <a:endParaRPr b="0" lang="en-US" sz="2380" spc="-1" strike="noStrike">
              <a:latin typeface="Arial"/>
            </a:endParaRPr>
          </a:p>
        </p:txBody>
      </p:sp>
      <p:sp>
        <p:nvSpPr>
          <p:cNvPr id="130" name="TextBox 20"/>
          <p:cNvSpPr/>
          <p:nvPr/>
        </p:nvSpPr>
        <p:spPr>
          <a:xfrm>
            <a:off x="10808640" y="6604200"/>
            <a:ext cx="7054560" cy="103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730"/>
              </a:lnSpc>
              <a:buNone/>
            </a:pPr>
            <a:r>
              <a:rPr b="0" lang="en-US" sz="1950" spc="-41" strike="noStrike">
                <a:solidFill>
                  <a:srgbClr val="000000"/>
                </a:solidFill>
                <a:latin typeface="Canva Sans"/>
                <a:ea typeface="Canva Sans"/>
              </a:rPr>
              <a:t>The pipeline is configured to send build result notifications to both Gmail and Slack, keeping the team updated on build success or failure.</a:t>
            </a:r>
            <a:endParaRPr b="0" lang="en-US" sz="1950" spc="-1" strike="noStrike">
              <a:latin typeface="Arial"/>
            </a:endParaRPr>
          </a:p>
        </p:txBody>
      </p:sp>
      <p:sp>
        <p:nvSpPr>
          <p:cNvPr id="131" name="TextBox 21"/>
          <p:cNvSpPr/>
          <p:nvPr/>
        </p:nvSpPr>
        <p:spPr>
          <a:xfrm>
            <a:off x="10051560" y="7840440"/>
            <a:ext cx="799560" cy="54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306"/>
              </a:lnSpc>
              <a:buNone/>
              <a:tabLst>
                <a:tab algn="l" pos="0"/>
              </a:tabLst>
            </a:pPr>
            <a:r>
              <a:rPr b="0" lang="en-US" sz="3420" spc="-1" strike="noStrike">
                <a:solidFill>
                  <a:srgbClr val="000000">
                    <a:alpha val="26000"/>
                  </a:srgbClr>
                </a:solidFill>
                <a:latin typeface="Bree Serif"/>
                <a:ea typeface="Bree Serif"/>
              </a:rPr>
              <a:t>06.</a:t>
            </a:r>
            <a:endParaRPr b="0" lang="en-US" sz="3420" spc="-1" strike="noStrike">
              <a:latin typeface="Arial"/>
            </a:endParaRPr>
          </a:p>
        </p:txBody>
      </p:sp>
      <p:sp>
        <p:nvSpPr>
          <p:cNvPr id="132" name="TextBox 22"/>
          <p:cNvSpPr/>
          <p:nvPr/>
        </p:nvSpPr>
        <p:spPr>
          <a:xfrm>
            <a:off x="11080440" y="7980840"/>
            <a:ext cx="5118840" cy="4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11"/>
              </a:lnSpc>
              <a:buNone/>
            </a:pPr>
            <a:r>
              <a:rPr b="1" lang="en-US" sz="2360" spc="-49" strike="noStrike">
                <a:solidFill>
                  <a:srgbClr val="000000"/>
                </a:solidFill>
                <a:latin typeface="Canva Sans Bold"/>
                <a:ea typeface="Canva Sans Bold"/>
              </a:rPr>
              <a:t>Monitoring:</a:t>
            </a:r>
            <a:endParaRPr b="0" lang="en-US" sz="2360" spc="-1" strike="noStrike">
              <a:latin typeface="Arial"/>
            </a:endParaRPr>
          </a:p>
        </p:txBody>
      </p:sp>
      <p:sp>
        <p:nvSpPr>
          <p:cNvPr id="133" name="TextBox 23"/>
          <p:cNvSpPr/>
          <p:nvPr/>
        </p:nvSpPr>
        <p:spPr>
          <a:xfrm>
            <a:off x="10808640" y="8576280"/>
            <a:ext cx="7054560" cy="69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730"/>
              </a:lnSpc>
              <a:buNone/>
            </a:pPr>
            <a:r>
              <a:rPr b="0" lang="en-US" sz="1950" spc="-41" strike="noStrike">
                <a:solidFill>
                  <a:srgbClr val="000000"/>
                </a:solidFill>
                <a:latin typeface="Canva Sans"/>
                <a:ea typeface="Canva Sans"/>
              </a:rPr>
              <a:t>The server is configured with Prometheus to monitor system performance and application health.</a:t>
            </a:r>
            <a:endParaRPr b="0" lang="en-US" sz="1950" spc="-1" strike="noStrike">
              <a:latin typeface="Arial"/>
            </a:endParaRPr>
          </a:p>
        </p:txBody>
      </p:sp>
      <p:sp>
        <p:nvSpPr>
          <p:cNvPr id="134" name="Freeform 24"/>
          <p:cNvSpPr/>
          <p:nvPr/>
        </p:nvSpPr>
        <p:spPr>
          <a:xfrm>
            <a:off x="15646320" y="39240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30" y="0"/>
                </a:lnTo>
                <a:lnTo>
                  <a:pt x="847030" y="806570"/>
                </a:lnTo>
                <a:lnTo>
                  <a:pt x="0" y="8065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TextBox 25"/>
          <p:cNvSpPr/>
          <p:nvPr/>
        </p:nvSpPr>
        <p:spPr>
          <a:xfrm>
            <a:off x="16619760" y="34452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000000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2"/>
          <p:cNvSpPr/>
          <p:nvPr/>
        </p:nvSpPr>
        <p:spPr>
          <a:xfrm rot="2500200">
            <a:off x="-1496160" y="8406000"/>
            <a:ext cx="5049720" cy="2688480"/>
          </a:xfrm>
          <a:custGeom>
            <a:avLst/>
            <a:gdLst/>
            <a:ahLst/>
            <a:rect l="l" t="t" r="r" b="b"/>
            <a:pathLst>
              <a:path w="5050443" h="2689361">
                <a:moveTo>
                  <a:pt x="0" y="0"/>
                </a:moveTo>
                <a:lnTo>
                  <a:pt x="5050444" y="0"/>
                </a:lnTo>
                <a:lnTo>
                  <a:pt x="5050444" y="2689361"/>
                </a:lnTo>
                <a:lnTo>
                  <a:pt x="0" y="26893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Freeform 3"/>
          <p:cNvSpPr/>
          <p:nvPr/>
        </p:nvSpPr>
        <p:spPr>
          <a:xfrm>
            <a:off x="15600960" y="28656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29" y="0"/>
                </a:lnTo>
                <a:lnTo>
                  <a:pt x="847029" y="806569"/>
                </a:lnTo>
                <a:lnTo>
                  <a:pt x="0" y="8065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Freeform 4"/>
          <p:cNvSpPr/>
          <p:nvPr/>
        </p:nvSpPr>
        <p:spPr>
          <a:xfrm rot="21294600">
            <a:off x="8218800" y="8235720"/>
            <a:ext cx="11481480" cy="2755080"/>
          </a:xfrm>
          <a:custGeom>
            <a:avLst/>
            <a:gdLst/>
            <a:ahLst/>
            <a:rect l="l" t="t" r="r" b="b"/>
            <a:pathLst>
              <a:path w="11482143" h="2755714">
                <a:moveTo>
                  <a:pt x="0" y="0"/>
                </a:moveTo>
                <a:lnTo>
                  <a:pt x="11482142" y="0"/>
                </a:lnTo>
                <a:lnTo>
                  <a:pt x="11482142" y="2755715"/>
                </a:lnTo>
                <a:lnTo>
                  <a:pt x="0" y="27557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Freeform 5"/>
          <p:cNvSpPr/>
          <p:nvPr/>
        </p:nvSpPr>
        <p:spPr>
          <a:xfrm>
            <a:off x="1793520" y="878400"/>
            <a:ext cx="13174560" cy="7539840"/>
          </a:xfrm>
          <a:custGeom>
            <a:avLst/>
            <a:gdLst/>
            <a:ahLst/>
            <a:rect l="l" t="t" r="r" b="b"/>
            <a:pathLst>
              <a:path w="13175107" h="7540663">
                <a:moveTo>
                  <a:pt x="0" y="0"/>
                </a:moveTo>
                <a:lnTo>
                  <a:pt x="13175107" y="0"/>
                </a:lnTo>
                <a:lnTo>
                  <a:pt x="13175107" y="7540664"/>
                </a:lnTo>
                <a:lnTo>
                  <a:pt x="0" y="75406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TextBox 6"/>
          <p:cNvSpPr/>
          <p:nvPr/>
        </p:nvSpPr>
        <p:spPr>
          <a:xfrm>
            <a:off x="16574040" y="23904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000000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0000"/>
            </a:gs>
            <a:gs pos="100000">
              <a:srgbClr val="737373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reeform 2"/>
          <p:cNvSpPr/>
          <p:nvPr/>
        </p:nvSpPr>
        <p:spPr>
          <a:xfrm>
            <a:off x="4341960" y="2616480"/>
            <a:ext cx="9603360" cy="5053320"/>
          </a:xfrm>
          <a:custGeom>
            <a:avLst/>
            <a:gdLst/>
            <a:ahLst/>
            <a:rect l="l" t="t" r="r" b="b"/>
            <a:pathLst>
              <a:path w="9604004" h="5054107">
                <a:moveTo>
                  <a:pt x="0" y="0"/>
                </a:moveTo>
                <a:lnTo>
                  <a:pt x="9604004" y="0"/>
                </a:lnTo>
                <a:lnTo>
                  <a:pt x="9604004" y="5054108"/>
                </a:lnTo>
                <a:lnTo>
                  <a:pt x="0" y="50541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TextBox 3"/>
          <p:cNvSpPr/>
          <p:nvPr/>
        </p:nvSpPr>
        <p:spPr>
          <a:xfrm>
            <a:off x="4715640" y="2616480"/>
            <a:ext cx="8855640" cy="497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3062"/>
              </a:lnSpc>
              <a:buNone/>
              <a:tabLst>
                <a:tab algn="l" pos="0"/>
              </a:tabLst>
            </a:pPr>
            <a:r>
              <a:rPr b="0" lang="en-US" sz="10370" spc="-1" strike="noStrike">
                <a:solidFill>
                  <a:srgbClr val="ffffff"/>
                </a:solidFill>
                <a:latin typeface="Bree Serif"/>
                <a:ea typeface="Bree Serif"/>
              </a:rPr>
              <a:t>Infrastructure as Code (IaC)</a:t>
            </a:r>
            <a:endParaRPr b="0" lang="en-US" sz="10370" spc="-1" strike="noStrike">
              <a:latin typeface="Arial"/>
            </a:endParaRPr>
          </a:p>
        </p:txBody>
      </p:sp>
      <p:sp>
        <p:nvSpPr>
          <p:cNvPr id="143" name="Freeform 4"/>
          <p:cNvSpPr/>
          <p:nvPr/>
        </p:nvSpPr>
        <p:spPr>
          <a:xfrm>
            <a:off x="-1427400" y="8440200"/>
            <a:ext cx="3732120" cy="2794320"/>
          </a:xfrm>
          <a:custGeom>
            <a:avLst/>
            <a:gdLst/>
            <a:ahLst/>
            <a:rect l="l" t="t" r="r" b="b"/>
            <a:pathLst>
              <a:path w="3733002" h="2795085">
                <a:moveTo>
                  <a:pt x="0" y="0"/>
                </a:moveTo>
                <a:lnTo>
                  <a:pt x="3733002" y="0"/>
                </a:lnTo>
                <a:lnTo>
                  <a:pt x="3733002" y="2795085"/>
                </a:lnTo>
                <a:lnTo>
                  <a:pt x="0" y="27950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Freeform 5"/>
          <p:cNvSpPr/>
          <p:nvPr/>
        </p:nvSpPr>
        <p:spPr>
          <a:xfrm>
            <a:off x="671040" y="9837720"/>
            <a:ext cx="3268440" cy="779760"/>
          </a:xfrm>
          <a:custGeom>
            <a:avLst/>
            <a:gdLst/>
            <a:ahLst/>
            <a:rect l="l" t="t" r="r" b="b"/>
            <a:pathLst>
              <a:path w="3269335" h="780554">
                <a:moveTo>
                  <a:pt x="0" y="0"/>
                </a:moveTo>
                <a:lnTo>
                  <a:pt x="3269334" y="0"/>
                </a:lnTo>
                <a:lnTo>
                  <a:pt x="3269334" y="780554"/>
                </a:lnTo>
                <a:lnTo>
                  <a:pt x="0" y="7805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Freeform 6"/>
          <p:cNvSpPr/>
          <p:nvPr/>
        </p:nvSpPr>
        <p:spPr>
          <a:xfrm rot="10504200">
            <a:off x="13873680" y="-324000"/>
            <a:ext cx="3268440" cy="779760"/>
          </a:xfrm>
          <a:custGeom>
            <a:avLst/>
            <a:gdLst/>
            <a:ahLst/>
            <a:rect l="l" t="t" r="r" b="b"/>
            <a:pathLst>
              <a:path w="3269335" h="780554">
                <a:moveTo>
                  <a:pt x="0" y="0"/>
                </a:moveTo>
                <a:lnTo>
                  <a:pt x="3269335" y="0"/>
                </a:lnTo>
                <a:lnTo>
                  <a:pt x="3269335" y="780553"/>
                </a:lnTo>
                <a:lnTo>
                  <a:pt x="0" y="78055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Freeform 7"/>
          <p:cNvSpPr/>
          <p:nvPr/>
        </p:nvSpPr>
        <p:spPr>
          <a:xfrm>
            <a:off x="-865080" y="760320"/>
            <a:ext cx="3384360" cy="3924000"/>
          </a:xfrm>
          <a:custGeom>
            <a:avLst/>
            <a:gdLst/>
            <a:ahLst/>
            <a:rect l="l" t="t" r="r" b="b"/>
            <a:pathLst>
              <a:path w="3385047" h="3924692">
                <a:moveTo>
                  <a:pt x="0" y="0"/>
                </a:moveTo>
                <a:lnTo>
                  <a:pt x="3385046" y="0"/>
                </a:lnTo>
                <a:lnTo>
                  <a:pt x="3385046" y="3924692"/>
                </a:lnTo>
                <a:lnTo>
                  <a:pt x="0" y="39246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Freeform 8"/>
          <p:cNvSpPr/>
          <p:nvPr/>
        </p:nvSpPr>
        <p:spPr>
          <a:xfrm rot="11510400">
            <a:off x="15129360" y="5449320"/>
            <a:ext cx="3384360" cy="3924000"/>
          </a:xfrm>
          <a:custGeom>
            <a:avLst/>
            <a:gdLst/>
            <a:ahLst/>
            <a:rect l="l" t="t" r="r" b="b"/>
            <a:pathLst>
              <a:path w="3385047" h="3924692">
                <a:moveTo>
                  <a:pt x="0" y="0"/>
                </a:moveTo>
                <a:lnTo>
                  <a:pt x="3385046" y="0"/>
                </a:lnTo>
                <a:lnTo>
                  <a:pt x="3385046" y="3924692"/>
                </a:lnTo>
                <a:lnTo>
                  <a:pt x="0" y="39246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Freeform 9"/>
          <p:cNvSpPr/>
          <p:nvPr/>
        </p:nvSpPr>
        <p:spPr>
          <a:xfrm>
            <a:off x="15600960" y="28656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29" y="0"/>
                </a:lnTo>
                <a:lnTo>
                  <a:pt x="847029" y="806569"/>
                </a:lnTo>
                <a:lnTo>
                  <a:pt x="0" y="8065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TextBox 10"/>
          <p:cNvSpPr/>
          <p:nvPr/>
        </p:nvSpPr>
        <p:spPr>
          <a:xfrm>
            <a:off x="16574040" y="23904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ffffff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reeform 2"/>
          <p:cNvSpPr/>
          <p:nvPr/>
        </p:nvSpPr>
        <p:spPr>
          <a:xfrm>
            <a:off x="3808800" y="2775960"/>
            <a:ext cx="2950920" cy="186480"/>
          </a:xfrm>
          <a:custGeom>
            <a:avLst/>
            <a:gdLst/>
            <a:ahLst/>
            <a:rect l="l" t="t" r="r" b="b"/>
            <a:pathLst>
              <a:path w="2951538" h="187223">
                <a:moveTo>
                  <a:pt x="0" y="0"/>
                </a:moveTo>
                <a:lnTo>
                  <a:pt x="2951539" y="0"/>
                </a:lnTo>
                <a:lnTo>
                  <a:pt x="2951539" y="187223"/>
                </a:lnTo>
                <a:lnTo>
                  <a:pt x="0" y="18722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Freeform 3"/>
          <p:cNvSpPr/>
          <p:nvPr/>
        </p:nvSpPr>
        <p:spPr>
          <a:xfrm>
            <a:off x="11403000" y="2775960"/>
            <a:ext cx="2442600" cy="154440"/>
          </a:xfrm>
          <a:custGeom>
            <a:avLst/>
            <a:gdLst/>
            <a:ahLst/>
            <a:rect l="l" t="t" r="r" b="b"/>
            <a:pathLst>
              <a:path w="2443470" h="154995">
                <a:moveTo>
                  <a:pt x="0" y="0"/>
                </a:moveTo>
                <a:lnTo>
                  <a:pt x="2443470" y="0"/>
                </a:lnTo>
                <a:lnTo>
                  <a:pt x="2443470" y="154995"/>
                </a:lnTo>
                <a:lnTo>
                  <a:pt x="0" y="1549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Freeform 4"/>
          <p:cNvSpPr/>
          <p:nvPr/>
        </p:nvSpPr>
        <p:spPr>
          <a:xfrm rot="2500200">
            <a:off x="-1496160" y="8406000"/>
            <a:ext cx="5049720" cy="2688480"/>
          </a:xfrm>
          <a:custGeom>
            <a:avLst/>
            <a:gdLst/>
            <a:ahLst/>
            <a:rect l="l" t="t" r="r" b="b"/>
            <a:pathLst>
              <a:path w="5050443" h="2689361">
                <a:moveTo>
                  <a:pt x="0" y="0"/>
                </a:moveTo>
                <a:lnTo>
                  <a:pt x="5050444" y="0"/>
                </a:lnTo>
                <a:lnTo>
                  <a:pt x="5050444" y="2689361"/>
                </a:lnTo>
                <a:lnTo>
                  <a:pt x="0" y="26893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Freeform 5"/>
          <p:cNvSpPr/>
          <p:nvPr/>
        </p:nvSpPr>
        <p:spPr>
          <a:xfrm>
            <a:off x="15600960" y="28656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29" y="0"/>
                </a:lnTo>
                <a:lnTo>
                  <a:pt x="847029" y="806569"/>
                </a:lnTo>
                <a:lnTo>
                  <a:pt x="0" y="8065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Freeform 6"/>
          <p:cNvSpPr/>
          <p:nvPr/>
        </p:nvSpPr>
        <p:spPr>
          <a:xfrm rot="21294600">
            <a:off x="8309880" y="8372520"/>
            <a:ext cx="11481480" cy="2755080"/>
          </a:xfrm>
          <a:custGeom>
            <a:avLst/>
            <a:gdLst/>
            <a:ahLst/>
            <a:rect l="l" t="t" r="r" b="b"/>
            <a:pathLst>
              <a:path w="11482143" h="2755714">
                <a:moveTo>
                  <a:pt x="0" y="0"/>
                </a:moveTo>
                <a:lnTo>
                  <a:pt x="11482143" y="0"/>
                </a:lnTo>
                <a:lnTo>
                  <a:pt x="11482143" y="2755714"/>
                </a:lnTo>
                <a:lnTo>
                  <a:pt x="0" y="27557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5" name="Group 7"/>
          <p:cNvGrpSpPr/>
          <p:nvPr/>
        </p:nvGrpSpPr>
        <p:grpSpPr>
          <a:xfrm>
            <a:off x="8028360" y="4301280"/>
            <a:ext cx="9177480" cy="4150800"/>
            <a:chOff x="8028360" y="4301280"/>
            <a:chExt cx="9177480" cy="4150800"/>
          </a:xfrm>
        </p:grpSpPr>
        <p:sp>
          <p:nvSpPr>
            <p:cNvPr id="156" name="Freeform 8"/>
            <p:cNvSpPr/>
            <p:nvPr/>
          </p:nvSpPr>
          <p:spPr>
            <a:xfrm>
              <a:off x="8028360" y="4696920"/>
              <a:ext cx="9177480" cy="3755160"/>
            </a:xfrm>
            <a:custGeom>
              <a:avLst/>
              <a:gdLst/>
              <a:ahLst/>
              <a:rect l="l" t="t" r="r" b="b"/>
              <a:pathLst>
                <a:path w="1105331" h="452326">
                  <a:moveTo>
                    <a:pt x="0" y="0"/>
                  </a:moveTo>
                  <a:lnTo>
                    <a:pt x="1105331" y="0"/>
                  </a:lnTo>
                  <a:lnTo>
                    <a:pt x="1105331" y="452326"/>
                  </a:lnTo>
                  <a:lnTo>
                    <a:pt x="0" y="452326"/>
                  </a:lnTo>
                  <a:close/>
                </a:path>
              </a:pathLst>
            </a:custGeom>
            <a:solidFill>
              <a:srgbClr val="f2e982"/>
            </a:solidFill>
            <a:ln cap="sq" w="381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TextBox 9"/>
            <p:cNvSpPr/>
            <p:nvPr/>
          </p:nvSpPr>
          <p:spPr>
            <a:xfrm>
              <a:off x="8028360" y="4301280"/>
              <a:ext cx="9177480" cy="4150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8" name="Group 10"/>
          <p:cNvGrpSpPr/>
          <p:nvPr/>
        </p:nvGrpSpPr>
        <p:grpSpPr>
          <a:xfrm>
            <a:off x="8814600" y="5189400"/>
            <a:ext cx="7632720" cy="2945160"/>
            <a:chOff x="8814600" y="5189400"/>
            <a:chExt cx="7632720" cy="2945160"/>
          </a:xfrm>
        </p:grpSpPr>
        <p:sp>
          <p:nvSpPr>
            <p:cNvPr id="159" name="Freeform 11"/>
            <p:cNvSpPr/>
            <p:nvPr/>
          </p:nvSpPr>
          <p:spPr>
            <a:xfrm>
              <a:off x="8814600" y="5370120"/>
              <a:ext cx="7632720" cy="2764080"/>
            </a:xfrm>
            <a:custGeom>
              <a:avLst/>
              <a:gdLst/>
              <a:ahLst/>
              <a:rect l="l" t="t" r="r" b="b"/>
              <a:pathLst>
                <a:path w="2010423" h="728212">
                  <a:moveTo>
                    <a:pt x="0" y="0"/>
                  </a:moveTo>
                  <a:lnTo>
                    <a:pt x="2010423" y="0"/>
                  </a:lnTo>
                  <a:lnTo>
                    <a:pt x="2010423" y="728212"/>
                  </a:lnTo>
                  <a:lnTo>
                    <a:pt x="0" y="728212"/>
                  </a:lnTo>
                  <a:close/>
                </a:path>
              </a:pathLst>
            </a:custGeom>
            <a:solidFill>
              <a:srgbClr val="f2e982"/>
            </a:solidFill>
            <a:ln cap="sq" w="38100">
              <a:solidFill>
                <a:srgbClr val="000000"/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TextBox 12"/>
            <p:cNvSpPr/>
            <p:nvPr/>
          </p:nvSpPr>
          <p:spPr>
            <a:xfrm>
              <a:off x="8814600" y="5189400"/>
              <a:ext cx="7632720" cy="294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1" name="Group 13"/>
          <p:cNvGrpSpPr/>
          <p:nvPr/>
        </p:nvGrpSpPr>
        <p:grpSpPr>
          <a:xfrm>
            <a:off x="9144000" y="5905080"/>
            <a:ext cx="6733080" cy="1722600"/>
            <a:chOff x="9144000" y="5905080"/>
            <a:chExt cx="6733080" cy="1722600"/>
          </a:xfrm>
        </p:grpSpPr>
        <p:sp>
          <p:nvSpPr>
            <p:cNvPr id="162" name="Freeform 14"/>
            <p:cNvSpPr/>
            <p:nvPr/>
          </p:nvSpPr>
          <p:spPr>
            <a:xfrm>
              <a:off x="9144000" y="6086160"/>
              <a:ext cx="6733080" cy="1541520"/>
            </a:xfrm>
            <a:custGeom>
              <a:avLst/>
              <a:gdLst/>
              <a:ahLst/>
              <a:rect l="l" t="t" r="r" b="b"/>
              <a:pathLst>
                <a:path w="1773483" h="406139">
                  <a:moveTo>
                    <a:pt x="0" y="0"/>
                  </a:moveTo>
                  <a:lnTo>
                    <a:pt x="1773483" y="0"/>
                  </a:lnTo>
                  <a:lnTo>
                    <a:pt x="1773483" y="406139"/>
                  </a:lnTo>
                  <a:lnTo>
                    <a:pt x="0" y="406139"/>
                  </a:lnTo>
                  <a:close/>
                </a:path>
              </a:pathLst>
            </a:custGeom>
            <a:solidFill>
              <a:srgbClr val="f2e982"/>
            </a:solidFill>
            <a:ln cap="sq" w="381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TextBox 15"/>
            <p:cNvSpPr/>
            <p:nvPr/>
          </p:nvSpPr>
          <p:spPr>
            <a:xfrm>
              <a:off x="9144000" y="5905080"/>
              <a:ext cx="6733080" cy="1722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64" name="Group 16"/>
          <p:cNvGrpSpPr/>
          <p:nvPr/>
        </p:nvGrpSpPr>
        <p:grpSpPr>
          <a:xfrm>
            <a:off x="9416880" y="6393960"/>
            <a:ext cx="2695680" cy="1007280"/>
            <a:chOff x="9416880" y="6393960"/>
            <a:chExt cx="2695680" cy="1007280"/>
          </a:xfrm>
        </p:grpSpPr>
        <p:sp>
          <p:nvSpPr>
            <p:cNvPr id="165" name="Freeform 17"/>
            <p:cNvSpPr/>
            <p:nvPr/>
          </p:nvSpPr>
          <p:spPr>
            <a:xfrm>
              <a:off x="9416880" y="6574680"/>
              <a:ext cx="2695680" cy="826560"/>
            </a:xfrm>
            <a:custGeom>
              <a:avLst/>
              <a:gdLst/>
              <a:ahLst/>
              <a:rect l="l" t="t" r="r" b="b"/>
              <a:pathLst>
                <a:path w="710184" h="217844">
                  <a:moveTo>
                    <a:pt x="0" y="0"/>
                  </a:moveTo>
                  <a:lnTo>
                    <a:pt x="710184" y="0"/>
                  </a:lnTo>
                  <a:lnTo>
                    <a:pt x="710184" y="217844"/>
                  </a:lnTo>
                  <a:lnTo>
                    <a:pt x="0" y="217844"/>
                  </a:lnTo>
                  <a:close/>
                </a:path>
              </a:pathLst>
            </a:custGeom>
            <a:solidFill>
              <a:srgbClr val="f2e982"/>
            </a:solidFill>
            <a:ln cap="sq" w="38100">
              <a:solidFill>
                <a:srgbClr val="000000"/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TextBox 18"/>
            <p:cNvSpPr/>
            <p:nvPr/>
          </p:nvSpPr>
          <p:spPr>
            <a:xfrm>
              <a:off x="9416880" y="6393960"/>
              <a:ext cx="2695680" cy="1007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214"/>
                </a:lnSpc>
                <a:buNone/>
              </a:pPr>
              <a:r>
                <a:rPr b="1" lang="en-US" sz="2300" spc="-46" strike="noStrike">
                  <a:solidFill>
                    <a:srgbClr val="000000"/>
                  </a:solidFill>
                  <a:latin typeface="Canva Sans Bold"/>
                  <a:ea typeface="Canva Sans Bold"/>
                </a:rPr>
                <a:t>Jenkins-Server</a:t>
              </a:r>
              <a:endParaRPr b="0" lang="en-US" sz="2300" spc="-1" strike="noStrike">
                <a:latin typeface="Arial"/>
              </a:endParaRPr>
            </a:p>
          </p:txBody>
        </p:sp>
      </p:grpSp>
      <p:sp>
        <p:nvSpPr>
          <p:cNvPr id="167" name="TextBox 19"/>
          <p:cNvSpPr/>
          <p:nvPr/>
        </p:nvSpPr>
        <p:spPr>
          <a:xfrm>
            <a:off x="1302840" y="642240"/>
            <a:ext cx="10494000" cy="227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8005"/>
              </a:lnSpc>
              <a:buNone/>
            </a:pPr>
            <a:r>
              <a:rPr b="0" lang="en-US" sz="6350" spc="-1" strike="noStrike">
                <a:solidFill>
                  <a:srgbClr val="000000"/>
                </a:solidFill>
                <a:latin typeface="Bree Serif"/>
                <a:ea typeface="Bree Serif"/>
              </a:rPr>
              <a:t>Infrastructure as Code (IaC)</a:t>
            </a:r>
            <a:endParaRPr b="0" lang="en-US" sz="6350" spc="-1" strike="noStrike">
              <a:latin typeface="Arial"/>
            </a:endParaRPr>
          </a:p>
          <a:p>
            <a:pPr>
              <a:lnSpc>
                <a:spcPts val="1879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8" name="TextBox 20"/>
          <p:cNvSpPr/>
          <p:nvPr/>
        </p:nvSpPr>
        <p:spPr>
          <a:xfrm>
            <a:off x="1755360" y="3232800"/>
            <a:ext cx="6570000" cy="178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41800" indent="-270720">
              <a:lnSpc>
                <a:spcPts val="351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We used Terraform to provision both the Jenkins server and the application server.</a:t>
            </a:r>
            <a:endParaRPr b="0" lang="en-US" sz="2510" spc="-1" strike="noStrike">
              <a:latin typeface="Arial"/>
            </a:endParaRPr>
          </a:p>
          <a:p>
            <a:pPr>
              <a:lnSpc>
                <a:spcPts val="3512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69" name="TextBox 21"/>
          <p:cNvSpPr/>
          <p:nvPr/>
        </p:nvSpPr>
        <p:spPr>
          <a:xfrm>
            <a:off x="2677320" y="2274120"/>
            <a:ext cx="4379400" cy="53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238"/>
              </a:lnSpc>
              <a:buNone/>
            </a:pPr>
            <a:r>
              <a:rPr b="1" lang="en-US" sz="3020" spc="-60" strike="noStrike">
                <a:solidFill>
                  <a:srgbClr val="000000"/>
                </a:solidFill>
                <a:latin typeface="Canva Sans Bold"/>
                <a:ea typeface="Canva Sans Bold"/>
              </a:rPr>
              <a:t>Project Context:</a:t>
            </a:r>
            <a:endParaRPr b="0" lang="en-US" sz="3020" spc="-1" strike="noStrike">
              <a:latin typeface="Arial"/>
            </a:endParaRPr>
          </a:p>
        </p:txBody>
      </p:sp>
      <p:sp>
        <p:nvSpPr>
          <p:cNvPr id="170" name="TextBox 22"/>
          <p:cNvSpPr/>
          <p:nvPr/>
        </p:nvSpPr>
        <p:spPr>
          <a:xfrm>
            <a:off x="1639080" y="5322600"/>
            <a:ext cx="6571080" cy="31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629640" indent="-314640">
              <a:lnSpc>
                <a:spcPts val="4082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910" spc="-58" strike="noStrike">
                <a:solidFill>
                  <a:srgbClr val="000000"/>
                </a:solidFill>
                <a:latin typeface="Canva Sans"/>
                <a:ea typeface="Canva Sans"/>
              </a:rPr>
              <a:t>IaC Benefits in our project:</a:t>
            </a:r>
            <a:endParaRPr b="0" lang="en-US" sz="2910" spc="-1" strike="noStrike">
              <a:latin typeface="Arial"/>
            </a:endParaRPr>
          </a:p>
          <a:p>
            <a:pPr lvl="2" marL="1083600" indent="-361080">
              <a:lnSpc>
                <a:spcPts val="3512"/>
              </a:lnSpc>
              <a:buClr>
                <a:srgbClr val="000000"/>
              </a:buClr>
              <a:buFont typeface="StarSymbol"/>
              <a:buAutoNum type="alphaLcPeriod"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Automated provisioning of infrastructure.</a:t>
            </a:r>
            <a:endParaRPr b="0" lang="en-US" sz="2510" spc="-1" strike="noStrike">
              <a:latin typeface="Arial"/>
            </a:endParaRPr>
          </a:p>
          <a:p>
            <a:pPr lvl="2" marL="1083600" indent="-361080">
              <a:lnSpc>
                <a:spcPts val="3512"/>
              </a:lnSpc>
              <a:buClr>
                <a:srgbClr val="000000"/>
              </a:buClr>
              <a:buFont typeface="StarSymbol"/>
              <a:buAutoNum type="alphaLcPeriod"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Ensured consistent environments across different stages of the pipeline.</a:t>
            </a:r>
            <a:endParaRPr b="0" lang="en-US" sz="2510" spc="-1" strike="noStrike">
              <a:latin typeface="Arial"/>
            </a:endParaRPr>
          </a:p>
          <a:p>
            <a:pPr>
              <a:lnSpc>
                <a:spcPts val="3512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1" name="TextBox 23"/>
          <p:cNvSpPr/>
          <p:nvPr/>
        </p:nvSpPr>
        <p:spPr>
          <a:xfrm>
            <a:off x="10258920" y="3350160"/>
            <a:ext cx="6561720" cy="13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509"/>
              </a:lnSpc>
              <a:buNone/>
            </a:pPr>
            <a:r>
              <a:rPr b="0" lang="en-US" sz="2510" spc="-52" strike="noStrike">
                <a:solidFill>
                  <a:srgbClr val="000000"/>
                </a:solidFill>
                <a:latin typeface="Canva Sans"/>
                <a:ea typeface="Canva Sans"/>
              </a:rPr>
              <a:t>Terraform: Managed the deployment of servers in a scalable and repeatable manner.</a:t>
            </a:r>
            <a:endParaRPr b="0" lang="en-US" sz="2510" spc="-1" strike="noStrike">
              <a:latin typeface="Arial"/>
            </a:endParaRPr>
          </a:p>
        </p:txBody>
      </p:sp>
      <p:sp>
        <p:nvSpPr>
          <p:cNvPr id="172" name="TextBox 24"/>
          <p:cNvSpPr/>
          <p:nvPr/>
        </p:nvSpPr>
        <p:spPr>
          <a:xfrm>
            <a:off x="10130040" y="2271600"/>
            <a:ext cx="4859640" cy="53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198"/>
              </a:lnSpc>
              <a:buNone/>
              <a:tabLst>
                <a:tab algn="l" pos="0"/>
              </a:tabLst>
            </a:pPr>
            <a:r>
              <a:rPr b="1" lang="en-US" sz="3000" spc="-60" strike="noStrike">
                <a:solidFill>
                  <a:srgbClr val="000000"/>
                </a:solidFill>
                <a:latin typeface="Canva Sans Bold"/>
                <a:ea typeface="Canva Sans Bold"/>
              </a:rPr>
              <a:t>Key Tools: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73" name="TextBox 25"/>
          <p:cNvSpPr/>
          <p:nvPr/>
        </p:nvSpPr>
        <p:spPr>
          <a:xfrm>
            <a:off x="16574040" y="23904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000000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74" name="TextBox 26"/>
          <p:cNvSpPr/>
          <p:nvPr/>
        </p:nvSpPr>
        <p:spPr>
          <a:xfrm>
            <a:off x="8026560" y="4307400"/>
            <a:ext cx="573840" cy="8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214"/>
              </a:lnSpc>
              <a:buNone/>
            </a:pPr>
            <a:r>
              <a:rPr b="1" lang="en-US" sz="2300" spc="-46" strike="noStrike">
                <a:solidFill>
                  <a:srgbClr val="000000"/>
                </a:solidFill>
                <a:latin typeface="Canva Sans Bold"/>
                <a:ea typeface="Canva Sans Bold"/>
              </a:rPr>
              <a:t>VPC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75" name="TextBox 27"/>
          <p:cNvSpPr/>
          <p:nvPr/>
        </p:nvSpPr>
        <p:spPr>
          <a:xfrm>
            <a:off x="8814600" y="4925160"/>
            <a:ext cx="2459520" cy="8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214"/>
              </a:lnSpc>
              <a:buNone/>
            </a:pPr>
            <a:r>
              <a:rPr b="1" lang="en-US" sz="2300" spc="-46" strike="noStrike">
                <a:solidFill>
                  <a:srgbClr val="000000"/>
                </a:solidFill>
                <a:latin typeface="Canva Sans Bold"/>
                <a:ea typeface="Canva Sans Bold"/>
              </a:rPr>
              <a:t>Availability zone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76" name="TextBox 28"/>
          <p:cNvSpPr/>
          <p:nvPr/>
        </p:nvSpPr>
        <p:spPr>
          <a:xfrm>
            <a:off x="8981280" y="5696640"/>
            <a:ext cx="139860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214"/>
              </a:lnSpc>
              <a:buNone/>
            </a:pPr>
            <a:r>
              <a:rPr b="1" lang="en-US" sz="2300" spc="-46" strike="noStrike">
                <a:solidFill>
                  <a:srgbClr val="000000"/>
                </a:solidFill>
                <a:latin typeface="Canva Sans Bold"/>
                <a:ea typeface="Canva Sans Bold"/>
              </a:rPr>
              <a:t>Subnet</a:t>
            </a:r>
            <a:endParaRPr b="0" lang="en-US" sz="2300" spc="-1" strike="noStrike">
              <a:latin typeface="Arial"/>
            </a:endParaRPr>
          </a:p>
        </p:txBody>
      </p:sp>
      <p:grpSp>
        <p:nvGrpSpPr>
          <p:cNvPr id="177" name="Group 29"/>
          <p:cNvGrpSpPr/>
          <p:nvPr/>
        </p:nvGrpSpPr>
        <p:grpSpPr>
          <a:xfrm>
            <a:off x="12631320" y="6393960"/>
            <a:ext cx="2609640" cy="1007280"/>
            <a:chOff x="12631320" y="6393960"/>
            <a:chExt cx="2609640" cy="1007280"/>
          </a:xfrm>
        </p:grpSpPr>
        <p:sp>
          <p:nvSpPr>
            <p:cNvPr id="178" name="Freeform 30"/>
            <p:cNvSpPr/>
            <p:nvPr/>
          </p:nvSpPr>
          <p:spPr>
            <a:xfrm>
              <a:off x="12631320" y="6574680"/>
              <a:ext cx="2609640" cy="826560"/>
            </a:xfrm>
            <a:custGeom>
              <a:avLst/>
              <a:gdLst/>
              <a:ahLst/>
              <a:rect l="l" t="t" r="r" b="b"/>
              <a:pathLst>
                <a:path w="687531" h="217844">
                  <a:moveTo>
                    <a:pt x="0" y="0"/>
                  </a:moveTo>
                  <a:lnTo>
                    <a:pt x="687531" y="0"/>
                  </a:lnTo>
                  <a:lnTo>
                    <a:pt x="687531" y="217844"/>
                  </a:lnTo>
                  <a:lnTo>
                    <a:pt x="0" y="217844"/>
                  </a:lnTo>
                  <a:close/>
                </a:path>
              </a:pathLst>
            </a:custGeom>
            <a:solidFill>
              <a:srgbClr val="f2e982"/>
            </a:solidFill>
            <a:ln cap="sq" w="38100">
              <a:solidFill>
                <a:srgbClr val="000000"/>
              </a:solidFill>
              <a:prstDash val="lgDash"/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TextBox 31"/>
            <p:cNvSpPr/>
            <p:nvPr/>
          </p:nvSpPr>
          <p:spPr>
            <a:xfrm>
              <a:off x="12631320" y="6393960"/>
              <a:ext cx="2609640" cy="1007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3214"/>
                </a:lnSpc>
                <a:buNone/>
              </a:pPr>
              <a:r>
                <a:rPr b="1" lang="en-US" sz="2300" spc="-46" strike="noStrike">
                  <a:solidFill>
                    <a:srgbClr val="000000"/>
                  </a:solidFill>
                  <a:latin typeface="Canva Sans Bold"/>
                  <a:ea typeface="Canva Sans Bold"/>
                </a:rPr>
                <a:t>Web-Server</a:t>
              </a:r>
              <a:endParaRPr b="0" lang="en-US" sz="2300" spc="-1" strike="noStrike">
                <a:latin typeface="Arial"/>
              </a:endParaRPr>
            </a:p>
          </p:txBody>
        </p:sp>
      </p:grpSp>
      <p:sp>
        <p:nvSpPr>
          <p:cNvPr id="180" name="TextBox 32"/>
          <p:cNvSpPr/>
          <p:nvPr/>
        </p:nvSpPr>
        <p:spPr>
          <a:xfrm>
            <a:off x="9416880" y="6185520"/>
            <a:ext cx="527400" cy="8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214"/>
              </a:lnSpc>
              <a:buNone/>
            </a:pPr>
            <a:r>
              <a:rPr b="1" lang="en-US" sz="2300" spc="-46" strike="noStrike">
                <a:solidFill>
                  <a:srgbClr val="000000"/>
                </a:solidFill>
                <a:latin typeface="Canva Sans Bold"/>
                <a:ea typeface="Canva Sans Bold"/>
              </a:rPr>
              <a:t>EC2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181" name="TextBox 33"/>
          <p:cNvSpPr/>
          <p:nvPr/>
        </p:nvSpPr>
        <p:spPr>
          <a:xfrm>
            <a:off x="12631320" y="6185520"/>
            <a:ext cx="527400" cy="81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214"/>
              </a:lnSpc>
              <a:buNone/>
            </a:pPr>
            <a:r>
              <a:rPr b="1" lang="en-US" sz="2300" spc="-46" strike="noStrike">
                <a:solidFill>
                  <a:srgbClr val="000000"/>
                </a:solidFill>
                <a:latin typeface="Canva Sans Bold"/>
                <a:ea typeface="Canva Sans Bold"/>
              </a:rPr>
              <a:t>EC2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0000"/>
            </a:gs>
            <a:gs pos="100000">
              <a:srgbClr val="737373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reeform 2"/>
          <p:cNvSpPr/>
          <p:nvPr/>
        </p:nvSpPr>
        <p:spPr>
          <a:xfrm>
            <a:off x="4341960" y="2616480"/>
            <a:ext cx="9603360" cy="5053320"/>
          </a:xfrm>
          <a:custGeom>
            <a:avLst/>
            <a:gdLst/>
            <a:ahLst/>
            <a:rect l="l" t="t" r="r" b="b"/>
            <a:pathLst>
              <a:path w="9604004" h="5054107">
                <a:moveTo>
                  <a:pt x="0" y="0"/>
                </a:moveTo>
                <a:lnTo>
                  <a:pt x="9604004" y="0"/>
                </a:lnTo>
                <a:lnTo>
                  <a:pt x="9604004" y="5054108"/>
                </a:lnTo>
                <a:lnTo>
                  <a:pt x="0" y="50541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TextBox 3"/>
          <p:cNvSpPr/>
          <p:nvPr/>
        </p:nvSpPr>
        <p:spPr>
          <a:xfrm>
            <a:off x="4715640" y="3240720"/>
            <a:ext cx="8855640" cy="663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3062"/>
              </a:lnSpc>
              <a:buNone/>
              <a:tabLst>
                <a:tab algn="l" pos="0"/>
              </a:tabLst>
            </a:pPr>
            <a:r>
              <a:rPr b="0" lang="en-US" sz="10370" spc="-1" strike="noStrike">
                <a:solidFill>
                  <a:srgbClr val="ffffff"/>
                </a:solidFill>
                <a:latin typeface="Bree Serif"/>
                <a:ea typeface="Bree Serif"/>
              </a:rPr>
              <a:t> </a:t>
            </a:r>
            <a:r>
              <a:rPr b="0" lang="en-US" sz="10370" spc="-1" strike="noStrike">
                <a:solidFill>
                  <a:srgbClr val="ffffff"/>
                </a:solidFill>
                <a:latin typeface="Bree Serif"/>
                <a:ea typeface="Bree Serif"/>
              </a:rPr>
              <a:t>Configuration Management</a:t>
            </a:r>
            <a:endParaRPr b="0" lang="en-US" sz="10370" spc="-1" strike="noStrike">
              <a:latin typeface="Arial"/>
            </a:endParaRPr>
          </a:p>
        </p:txBody>
      </p:sp>
      <p:sp>
        <p:nvSpPr>
          <p:cNvPr id="184" name="Freeform 4"/>
          <p:cNvSpPr/>
          <p:nvPr/>
        </p:nvSpPr>
        <p:spPr>
          <a:xfrm>
            <a:off x="-1427400" y="8440200"/>
            <a:ext cx="3732120" cy="2794320"/>
          </a:xfrm>
          <a:custGeom>
            <a:avLst/>
            <a:gdLst/>
            <a:ahLst/>
            <a:rect l="l" t="t" r="r" b="b"/>
            <a:pathLst>
              <a:path w="3733002" h="2795085">
                <a:moveTo>
                  <a:pt x="0" y="0"/>
                </a:moveTo>
                <a:lnTo>
                  <a:pt x="3733002" y="0"/>
                </a:lnTo>
                <a:lnTo>
                  <a:pt x="3733002" y="2795085"/>
                </a:lnTo>
                <a:lnTo>
                  <a:pt x="0" y="27950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Freeform 5"/>
          <p:cNvSpPr/>
          <p:nvPr/>
        </p:nvSpPr>
        <p:spPr>
          <a:xfrm>
            <a:off x="671040" y="9837720"/>
            <a:ext cx="3268440" cy="779760"/>
          </a:xfrm>
          <a:custGeom>
            <a:avLst/>
            <a:gdLst/>
            <a:ahLst/>
            <a:rect l="l" t="t" r="r" b="b"/>
            <a:pathLst>
              <a:path w="3269335" h="780554">
                <a:moveTo>
                  <a:pt x="0" y="0"/>
                </a:moveTo>
                <a:lnTo>
                  <a:pt x="3269334" y="0"/>
                </a:lnTo>
                <a:lnTo>
                  <a:pt x="3269334" y="780554"/>
                </a:lnTo>
                <a:lnTo>
                  <a:pt x="0" y="7805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Freeform 6"/>
          <p:cNvSpPr/>
          <p:nvPr/>
        </p:nvSpPr>
        <p:spPr>
          <a:xfrm>
            <a:off x="-865080" y="760320"/>
            <a:ext cx="3384360" cy="3924000"/>
          </a:xfrm>
          <a:custGeom>
            <a:avLst/>
            <a:gdLst/>
            <a:ahLst/>
            <a:rect l="l" t="t" r="r" b="b"/>
            <a:pathLst>
              <a:path w="3385047" h="3924692">
                <a:moveTo>
                  <a:pt x="0" y="0"/>
                </a:moveTo>
                <a:lnTo>
                  <a:pt x="3385046" y="0"/>
                </a:lnTo>
                <a:lnTo>
                  <a:pt x="3385046" y="3924692"/>
                </a:lnTo>
                <a:lnTo>
                  <a:pt x="0" y="39246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Freeform 7"/>
          <p:cNvSpPr/>
          <p:nvPr/>
        </p:nvSpPr>
        <p:spPr>
          <a:xfrm rot="11510400">
            <a:off x="15129360" y="5449320"/>
            <a:ext cx="3384360" cy="3924000"/>
          </a:xfrm>
          <a:custGeom>
            <a:avLst/>
            <a:gdLst/>
            <a:ahLst/>
            <a:rect l="l" t="t" r="r" b="b"/>
            <a:pathLst>
              <a:path w="3385047" h="3924692">
                <a:moveTo>
                  <a:pt x="0" y="0"/>
                </a:moveTo>
                <a:lnTo>
                  <a:pt x="3385046" y="0"/>
                </a:lnTo>
                <a:lnTo>
                  <a:pt x="3385046" y="3924692"/>
                </a:lnTo>
                <a:lnTo>
                  <a:pt x="0" y="39246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Freeform 8"/>
          <p:cNvSpPr/>
          <p:nvPr/>
        </p:nvSpPr>
        <p:spPr>
          <a:xfrm rot="10504200">
            <a:off x="13873680" y="-324000"/>
            <a:ext cx="3268440" cy="779760"/>
          </a:xfrm>
          <a:custGeom>
            <a:avLst/>
            <a:gdLst/>
            <a:ahLst/>
            <a:rect l="l" t="t" r="r" b="b"/>
            <a:pathLst>
              <a:path w="3269335" h="780554">
                <a:moveTo>
                  <a:pt x="0" y="0"/>
                </a:moveTo>
                <a:lnTo>
                  <a:pt x="3269335" y="0"/>
                </a:lnTo>
                <a:lnTo>
                  <a:pt x="3269335" y="780553"/>
                </a:lnTo>
                <a:lnTo>
                  <a:pt x="0" y="78055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Freeform 9"/>
          <p:cNvSpPr/>
          <p:nvPr/>
        </p:nvSpPr>
        <p:spPr>
          <a:xfrm>
            <a:off x="15600960" y="286560"/>
            <a:ext cx="846360" cy="805680"/>
          </a:xfrm>
          <a:custGeom>
            <a:avLst/>
            <a:gdLst/>
            <a:ahLst/>
            <a:rect l="l" t="t" r="r" b="b"/>
            <a:pathLst>
              <a:path w="847030" h="806569">
                <a:moveTo>
                  <a:pt x="0" y="0"/>
                </a:moveTo>
                <a:lnTo>
                  <a:pt x="847029" y="0"/>
                </a:lnTo>
                <a:lnTo>
                  <a:pt x="847029" y="806569"/>
                </a:lnTo>
                <a:lnTo>
                  <a:pt x="0" y="8065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TextBox 10"/>
          <p:cNvSpPr/>
          <p:nvPr/>
        </p:nvSpPr>
        <p:spPr>
          <a:xfrm>
            <a:off x="16574040" y="239040"/>
            <a:ext cx="1264320" cy="40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14"/>
              </a:lnSpc>
              <a:buNone/>
              <a:tabLst>
                <a:tab algn="l" pos="0"/>
              </a:tabLst>
            </a:pPr>
            <a:r>
              <a:rPr b="0" lang="en-US" sz="2300" spc="-46" strike="noStrike">
                <a:solidFill>
                  <a:srgbClr val="ffffff"/>
                </a:solidFill>
                <a:latin typeface="Canva Sans"/>
                <a:ea typeface="Canva Sans"/>
              </a:rPr>
              <a:t>evOps 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DAGT7FaV-IU</dc:identifier>
  <dc:language>en-US</dc:language>
  <cp:lastModifiedBy/>
  <dcterms:modified xsi:type="dcterms:W3CDTF">2024-10-19T14:38:15Z</dcterms:modified>
  <cp:revision>3</cp:revision>
  <dc:subject/>
  <dc:title>Methodology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